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853" r:id="rId2"/>
  </p:sldMasterIdLst>
  <p:notesMasterIdLst>
    <p:notesMasterId r:id="rId50"/>
  </p:notesMasterIdLst>
  <p:handoutMasterIdLst>
    <p:handoutMasterId r:id="rId51"/>
  </p:handoutMasterIdLst>
  <p:sldIdLst>
    <p:sldId id="671" r:id="rId3"/>
    <p:sldId id="840" r:id="rId4"/>
    <p:sldId id="841" r:id="rId5"/>
    <p:sldId id="842" r:id="rId6"/>
    <p:sldId id="853" r:id="rId7"/>
    <p:sldId id="885" r:id="rId8"/>
    <p:sldId id="886" r:id="rId9"/>
    <p:sldId id="862" r:id="rId10"/>
    <p:sldId id="849" r:id="rId11"/>
    <p:sldId id="860" r:id="rId12"/>
    <p:sldId id="884" r:id="rId13"/>
    <p:sldId id="878" r:id="rId14"/>
    <p:sldId id="879" r:id="rId15"/>
    <p:sldId id="880" r:id="rId16"/>
    <p:sldId id="859" r:id="rId17"/>
    <p:sldId id="892" r:id="rId18"/>
    <p:sldId id="887" r:id="rId19"/>
    <p:sldId id="893" r:id="rId20"/>
    <p:sldId id="895" r:id="rId21"/>
    <p:sldId id="898" r:id="rId22"/>
    <p:sldId id="899" r:id="rId23"/>
    <p:sldId id="900" r:id="rId24"/>
    <p:sldId id="901" r:id="rId25"/>
    <p:sldId id="651" r:id="rId26"/>
    <p:sldId id="574" r:id="rId27"/>
    <p:sldId id="605" r:id="rId28"/>
    <p:sldId id="828" r:id="rId29"/>
    <p:sldId id="683" r:id="rId30"/>
    <p:sldId id="685" r:id="rId31"/>
    <p:sldId id="864" r:id="rId32"/>
    <p:sldId id="686" r:id="rId33"/>
    <p:sldId id="903" r:id="rId34"/>
    <p:sldId id="670" r:id="rId35"/>
    <p:sldId id="597" r:id="rId36"/>
    <p:sldId id="865" r:id="rId37"/>
    <p:sldId id="866" r:id="rId38"/>
    <p:sldId id="897" r:id="rId39"/>
    <p:sldId id="693" r:id="rId40"/>
    <p:sldId id="845" r:id="rId41"/>
    <p:sldId id="846" r:id="rId42"/>
    <p:sldId id="902" r:id="rId43"/>
    <p:sldId id="801" r:id="rId44"/>
    <p:sldId id="800" r:id="rId45"/>
    <p:sldId id="814" r:id="rId46"/>
    <p:sldId id="868" r:id="rId47"/>
    <p:sldId id="689" r:id="rId48"/>
    <p:sldId id="761" r:id="rId49"/>
  </p:sldIdLst>
  <p:sldSz cx="9906000" cy="6858000" type="A4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CESAR DURAN" initials="JCD" lastIdx="12" clrIdx="0">
    <p:extLst>
      <p:ext uri="{19B8F6BF-5375-455C-9EA6-DF929625EA0E}">
        <p15:presenceInfo xmlns:p15="http://schemas.microsoft.com/office/powerpoint/2012/main" xmlns="" userId="bac967e5b58f8b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7EBB"/>
    <a:srgbClr val="FC8634"/>
    <a:srgbClr val="4F81BD"/>
    <a:srgbClr val="BE4B48"/>
    <a:srgbClr val="F3A32D"/>
    <a:srgbClr val="F924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0564" autoAdjust="0"/>
  </p:normalViewPr>
  <p:slideViewPr>
    <p:cSldViewPr>
      <p:cViewPr>
        <p:scale>
          <a:sx n="70" d="100"/>
          <a:sy n="70" d="100"/>
        </p:scale>
        <p:origin x="-1230" y="-168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7-4AFA-9CED-893BE7B8CB46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D7-4AFA-9CED-893BE7B8CB46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B6-4C46-ACC4-94C27065DEFE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B6-4C46-ACC4-94C27065DEFE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B6-4C46-ACC4-94C27065DE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Hidráulica</c:v>
                </c:pt>
                <c:pt idx="1">
                  <c:v>Eólica</c:v>
                </c:pt>
                <c:pt idx="2">
                  <c:v>Biocombustibles</c:v>
                </c:pt>
                <c:pt idx="3">
                  <c:v>Fotovoltaica</c:v>
                </c:pt>
                <c:pt idx="4">
                  <c:v>Otras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0.16600000000000012</c:v>
                </c:pt>
                <c:pt idx="1">
                  <c:v>3.1000000000000048E-2</c:v>
                </c:pt>
                <c:pt idx="2">
                  <c:v>1.8000000000000013E-2</c:v>
                </c:pt>
                <c:pt idx="3">
                  <c:v>9.0000000000000115E-3</c:v>
                </c:pt>
                <c:pt idx="4">
                  <c:v>4.0000000000000062E-3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D7-4AFA-9CED-893BE7B8CB46}"/>
            </c:ext>
          </c:extLst>
        </c:ser>
        <c:dLbls/>
        <c:gapWidth val="100"/>
        <c:axId val="79163392"/>
        <c:axId val="79141120"/>
      </c:barChart>
      <c:valAx>
        <c:axId val="79141120"/>
        <c:scaling>
          <c:orientation val="minMax"/>
        </c:scaling>
        <c:axPos val="b"/>
        <c:majorGridlines/>
        <c:numFmt formatCode="0.0%" sourceLinked="1"/>
        <c:tickLblPos val="nextTo"/>
        <c:crossAx val="79163392"/>
        <c:crosses val="autoZero"/>
        <c:crossBetween val="between"/>
      </c:valAx>
      <c:catAx>
        <c:axId val="791633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2800"/>
            </a:pPr>
            <a:endParaRPr lang="es-AR"/>
          </a:p>
        </c:txPr>
        <c:crossAx val="79141120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B-440D-A0B2-C3FE8531220C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B-440D-A0B2-C3FE8531220C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B-440D-A0B2-C3FE8531220C}"/>
                </c:ext>
              </c:extLst>
            </c:dLbl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B-440D-A0B2-C3FE8531220C}"/>
                </c:ext>
              </c:extLst>
            </c:dLbl>
            <c:dLbl>
              <c:idx val="4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B-440D-A0B2-C3FE8531220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Residencial ≤ 10 kW</c:v>
                </c:pt>
                <c:pt idx="1">
                  <c:v>Comercial Pequeña 10,1 - 100 kW</c:v>
                </c:pt>
                <c:pt idx="2">
                  <c:v>Comercial Mediana 101 kW - 1 MW</c:v>
                </c:pt>
                <c:pt idx="3">
                  <c:v>Comercial Grande 1,01 MW - 5 MW</c:v>
                </c:pt>
                <c:pt idx="4">
                  <c:v>Empresas Prestadoras de Servicios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0.13100000000000001</c:v>
                </c:pt>
                <c:pt idx="1">
                  <c:v>0.21200000000000022</c:v>
                </c:pt>
                <c:pt idx="2">
                  <c:v>0.13100000000000001</c:v>
                </c:pt>
                <c:pt idx="3">
                  <c:v>0.14500000000000021</c:v>
                </c:pt>
                <c:pt idx="4">
                  <c:v>0.3800000000000005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0B-440D-A0B2-C3FE8531220C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0652094352826569"/>
          <c:y val="3.1942067024230691E-2"/>
          <c:w val="0.38562786074080768"/>
          <c:h val="0.8781448514587874"/>
        </c:manualLayout>
      </c:layout>
      <c:txPr>
        <a:bodyPr/>
        <a:lstStyle/>
        <a:p>
          <a:pPr>
            <a:spcAft>
              <a:spcPts val="1800"/>
            </a:spcAft>
            <a:defRPr sz="2800"/>
          </a:pPr>
          <a:endParaRPr lang="es-AR"/>
        </a:p>
      </c:txPr>
    </c:legend>
    <c:plotVisOnly val="1"/>
    <c:dispBlanksAs val="zero"/>
  </c:chart>
  <c:txPr>
    <a:bodyPr/>
    <a:lstStyle/>
    <a:p>
      <a:pPr>
        <a:defRPr sz="1800"/>
      </a:pPr>
      <a:endParaRPr lang="es-A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0F8A9C-8B25-4A42-A572-6296935006C9}" type="datetimeFigureOut">
              <a:rPr lang="es-AR"/>
              <a:pPr>
                <a:defRPr/>
              </a:pPr>
              <a:t>22/07/2016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C05716-7D9E-4415-B80F-5E8491A1568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2474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D00FB4-2AD0-479B-8DA6-67F0768D47BB}" type="datetimeFigureOut">
              <a:rPr lang="es-AR"/>
              <a:pPr>
                <a:defRPr/>
              </a:pPr>
              <a:t>22/07/2016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5469E9-4519-4118-9A9C-8C6ED0530EE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0661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935" algn="l" defTabSz="10727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322" algn="l" defTabSz="10727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709" algn="l" defTabSz="10727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096" algn="l" defTabSz="10727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10851-A4D2-4098-B64F-11F6AFC2A320}" type="slidenum">
              <a:rPr lang="es-AR" smtClean="0"/>
              <a:pPr>
                <a:defRPr/>
              </a:pPr>
              <a:t>47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1266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6506" y="5361635"/>
            <a:ext cx="8892988" cy="658854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2800" b="1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defRPr>
            </a:lvl1pPr>
          </a:lstStyle>
          <a:p>
            <a:r>
              <a:rPr lang="en-US" dirty="0" err="1"/>
              <a:t>Click to edit Master title style</a:t>
            </a:r>
            <a:endParaRPr lang="es-A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b="1" kern="1200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lIns="107277" tIns="53639" rIns="107277" bIns="53639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77" tIns="53639" rIns="107277" bIns="5363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D5911C5-951F-46AB-B701-6E74C12E46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C26DB5-8E85-4207-8F68-07A5CFC92738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xmlns="" val="57813204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4048125" y="6281738"/>
            <a:ext cx="1947863" cy="355600"/>
          </a:xfrm>
          <a:prstGeom prst="rect">
            <a:avLst/>
          </a:prstGeom>
          <a:noFill/>
        </p:spPr>
        <p:txBody>
          <a:bodyPr wrap="none" lIns="107277" tIns="53639" rIns="107277" bIns="5363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rgbClr val="FC8634"/>
                </a:solidFill>
                <a:latin typeface="Corbel" pitchFamily="34" charset="0"/>
              </a:rPr>
              <a:t>www.iresud.com.ar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6506" y="5361635"/>
            <a:ext cx="8892988" cy="658854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2800" b="1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defRPr>
            </a:lvl1pPr>
          </a:lstStyle>
          <a:p>
            <a:r>
              <a:rPr lang="en-US" dirty="0" err="1"/>
              <a:t>Click to edit Master title style</a:t>
            </a:r>
            <a:endParaRPr lang="es-A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2950" y="6858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80636" y="6356350"/>
            <a:ext cx="218241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619538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549650" y="4964113"/>
            <a:ext cx="2417763" cy="1050925"/>
            <a:chOff x="3347756" y="3723878"/>
            <a:chExt cx="2232248" cy="788526"/>
          </a:xfrm>
        </p:grpSpPr>
        <p:sp>
          <p:nvSpPr>
            <p:cNvPr id="3" name="6 CuadroTexto"/>
            <p:cNvSpPr txBox="1"/>
            <p:nvPr userDrawn="1"/>
          </p:nvSpPr>
          <p:spPr>
            <a:xfrm>
              <a:off x="3347756" y="3940663"/>
              <a:ext cx="2232248" cy="277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latin typeface="Corbel" pitchFamily="34" charset="0"/>
                </a:rPr>
                <a:t>MUCHAS GRACIAS</a:t>
              </a:r>
            </a:p>
          </p:txBody>
        </p:sp>
        <p:cxnSp>
          <p:nvCxnSpPr>
            <p:cNvPr id="4" name="9 Conector recto"/>
            <p:cNvCxnSpPr/>
            <p:nvPr userDrawn="1"/>
          </p:nvCxnSpPr>
          <p:spPr>
            <a:xfrm>
              <a:off x="3492860" y="3723878"/>
              <a:ext cx="1942040" cy="0"/>
            </a:xfrm>
            <a:prstGeom prst="line">
              <a:avLst/>
            </a:prstGeom>
            <a:ln w="12700">
              <a:solidFill>
                <a:srgbClr val="F3A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10 Conector recto"/>
            <p:cNvCxnSpPr/>
            <p:nvPr userDrawn="1"/>
          </p:nvCxnSpPr>
          <p:spPr>
            <a:xfrm>
              <a:off x="3492860" y="4512404"/>
              <a:ext cx="1942040" cy="0"/>
            </a:xfrm>
            <a:prstGeom prst="line">
              <a:avLst/>
            </a:prstGeom>
            <a:ln w="12700">
              <a:solidFill>
                <a:srgbClr val="F3A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8"/>
          <p:cNvSpPr txBox="1"/>
          <p:nvPr userDrawn="1"/>
        </p:nvSpPr>
        <p:spPr>
          <a:xfrm>
            <a:off x="3841750" y="6281738"/>
            <a:ext cx="1947863" cy="355600"/>
          </a:xfrm>
          <a:prstGeom prst="rect">
            <a:avLst/>
          </a:prstGeom>
          <a:noFill/>
        </p:spPr>
        <p:txBody>
          <a:bodyPr wrap="none" lIns="107277" tIns="53639" rIns="107277" bIns="5363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rgbClr val="FC8634"/>
                </a:solidFill>
                <a:latin typeface="Corbel" pitchFamily="34" charset="0"/>
              </a:rPr>
              <a:t>www.iresud.com.ar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Elipse"/>
          <p:cNvSpPr/>
          <p:nvPr/>
        </p:nvSpPr>
        <p:spPr>
          <a:xfrm>
            <a:off x="9086850" y="5922963"/>
            <a:ext cx="1951038" cy="2398712"/>
          </a:xfrm>
          <a:prstGeom prst="ellipse">
            <a:avLst/>
          </a:prstGeom>
          <a:solidFill>
            <a:srgbClr val="F3A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5" name="7 CuadroTexto"/>
          <p:cNvSpPr txBox="1"/>
          <p:nvPr/>
        </p:nvSpPr>
        <p:spPr>
          <a:xfrm>
            <a:off x="9304338" y="6294438"/>
            <a:ext cx="796925" cy="685800"/>
          </a:xfrm>
          <a:prstGeom prst="rect">
            <a:avLst/>
          </a:prstGeom>
          <a:noFill/>
        </p:spPr>
        <p:txBody>
          <a:bodyPr lIns="107277" tIns="53639" rIns="107277" bIns="5363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900" dirty="0">
                <a:solidFill>
                  <a:schemeClr val="bg1"/>
                </a:solidFill>
                <a:latin typeface="Corbel" pitchFamily="34" charset="0"/>
              </a:rPr>
              <a:t>.0</a:t>
            </a:r>
            <a:fld id="{2064E5F4-3EAD-400F-83B8-85408E953EBE}" type="slidenum">
              <a:rPr lang="es-AR" sz="1900">
                <a:solidFill>
                  <a:schemeClr val="bg1"/>
                </a:solidFill>
                <a:latin typeface="Corbe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AR" sz="19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238"/>
            <a:ext cx="99266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b="1" kern="1200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lIns="107277" tIns="53639" rIns="107277" bIns="53639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77" tIns="53639" rIns="107277" bIns="5363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DF6932-5A7C-411D-A9B8-1F9D853863A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9" name="Picture 2" descr="F:\Cromas\Iresud\Logos y papeleria\Logo Iresud Final C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" y="5877376"/>
            <a:ext cx="1985454" cy="9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996059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AR" sz="3600" b="1" kern="1200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pic>
        <p:nvPicPr>
          <p:cNvPr id="5" name="Picture 11" descr="logo-01"/>
          <p:cNvPicPr>
            <a:picLocks noChangeAspect="1" noChangeArrowheads="1"/>
          </p:cNvPicPr>
          <p:nvPr userDrawn="1"/>
        </p:nvPicPr>
        <p:blipFill>
          <a:blip r:embed="rId2" cstate="print"/>
          <a:srcRect l="8999" t="6361" r="6749" b="14843"/>
          <a:stretch>
            <a:fillRect/>
          </a:stretch>
        </p:blipFill>
        <p:spPr bwMode="auto">
          <a:xfrm>
            <a:off x="49142" y="5877272"/>
            <a:ext cx="9434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174981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77" tIns="53639" rIns="107277" bIns="5363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77" tIns="53639" rIns="107277" bIns="5363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77" tIns="53639" rIns="107277" bIns="5363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F9DD27-B9EA-48B3-A73C-FCEA44A034F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9567461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508000" y="933450"/>
            <a:ext cx="8890000" cy="4894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95350" y="1989138"/>
            <a:ext cx="8115300" cy="4416425"/>
          </a:xfrm>
          <a:prstGeom prst="rect">
            <a:avLst/>
          </a:prstGeom>
        </p:spPr>
        <p:txBody>
          <a:bodyPr lIns="107277" tIns="53639" rIns="107277" bIns="53639"/>
          <a:lstStyle>
            <a:lvl1pPr algn="r">
              <a:defRPr sz="2400" b="1" cap="all" spc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es-AR" sz="1600" b="0" cap="none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3000" y="2407002"/>
            <a:ext cx="9000000" cy="1770319"/>
          </a:xfrm>
          <a:prstGeom prst="rect">
            <a:avLst/>
          </a:prstGeom>
        </p:spPr>
        <p:txBody>
          <a:bodyPr lIns="107277" tIns="53639" rIns="107277" bIns="53639" anchor="ctr" anchorCtr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5400" b="1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defRPr>
            </a:lvl1pPr>
          </a:lstStyle>
          <a:p>
            <a:r>
              <a:rPr lang="en-US" dirty="0" err="1"/>
              <a:t>Click to edit Master title style</a:t>
            </a:r>
            <a:endParaRPr lang="es-A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508000" y="933450"/>
            <a:ext cx="8890000" cy="4894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95350" y="1989138"/>
            <a:ext cx="8115300" cy="4416425"/>
          </a:xfrm>
          <a:prstGeom prst="rect">
            <a:avLst/>
          </a:prstGeom>
        </p:spPr>
        <p:txBody>
          <a:bodyPr lIns="107277" tIns="53639" rIns="107277" bIns="53639"/>
          <a:lstStyle>
            <a:lvl1pPr algn="r">
              <a:defRPr sz="2400" b="1" cap="all" spc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es-AR" sz="1600" b="0" cap="none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3000" y="2407002"/>
            <a:ext cx="9000000" cy="1770319"/>
          </a:xfrm>
          <a:prstGeom prst="rect">
            <a:avLst/>
          </a:prstGeom>
        </p:spPr>
        <p:txBody>
          <a:bodyPr lIns="107277" tIns="53639" rIns="107277" bIns="53639" anchor="ctr" anchorCtr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5400" b="1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defRPr>
            </a:lvl1pPr>
          </a:lstStyle>
          <a:p>
            <a:r>
              <a:rPr lang="en-US" dirty="0" err="1"/>
              <a:t>Click to edit Master title style</a:t>
            </a:r>
            <a:endParaRPr lang="es-A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508000" y="1125538"/>
            <a:ext cx="8909050" cy="48942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95350" y="1412875"/>
            <a:ext cx="8582025" cy="4414838"/>
          </a:xfrm>
          <a:prstGeom prst="rect">
            <a:avLst/>
          </a:prstGeom>
        </p:spPr>
        <p:txBody>
          <a:bodyPr lIns="107277" tIns="53639" rIns="107277" bIns="53639"/>
          <a:lstStyle>
            <a:lvl1pPr algn="r">
              <a:defRPr sz="2400" b="1" cap="all" spc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es-AR" sz="1600" b="0" cap="none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049" y="1196752"/>
            <a:ext cx="8168407" cy="4415128"/>
          </a:xfrm>
          <a:prstGeom prst="rect">
            <a:avLst/>
          </a:prstGeom>
        </p:spPr>
        <p:txBody>
          <a:bodyPr lIns="107277" tIns="53639" rIns="107277" bIns="53639"/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06506" y="165645"/>
            <a:ext cx="8892988" cy="658854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3600" b="1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defRPr>
            </a:lvl1pPr>
          </a:lstStyle>
          <a:p>
            <a:r>
              <a:rPr lang="en-US" dirty="0" err="1"/>
              <a:t>Click to edit Master title style</a:t>
            </a:r>
            <a:endParaRPr lang="es-AR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95350" y="1989138"/>
            <a:ext cx="8115300" cy="4416425"/>
          </a:xfrm>
          <a:prstGeom prst="rect">
            <a:avLst/>
          </a:prstGeom>
        </p:spPr>
        <p:txBody>
          <a:bodyPr lIns="107277" tIns="53639" rIns="107277" bIns="53639"/>
          <a:lstStyle>
            <a:lvl1pPr algn="r">
              <a:defRPr sz="2400" b="1" cap="all" spc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endParaRPr lang="es-AR" sz="1600" b="0" cap="none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506" y="165645"/>
            <a:ext cx="8892988" cy="658854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3600" b="1" cap="all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defRPr>
            </a:lvl1pPr>
          </a:lstStyle>
          <a:p>
            <a:r>
              <a:rPr lang="en-US" dirty="0" err="1"/>
              <a:t>Click to edit Master title style</a:t>
            </a:r>
            <a:endParaRPr lang="es-AR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65400"/>
            <a:ext cx="99266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F:\Cromas\Iresud\Logos y papeleria\Logo Iresud Final Color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6776" y="476672"/>
            <a:ext cx="3970908" cy="187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906" r:id="rId3"/>
    <p:sldLayoutId id="2147483912" r:id="rId4"/>
    <p:sldLayoutId id="2147483915" r:id="rId5"/>
    <p:sldLayoutId id="2147483917" r:id="rId6"/>
  </p:sldLayoutIdLst>
  <p:transition spd="med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38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77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916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54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Elipse"/>
          <p:cNvSpPr/>
          <p:nvPr/>
        </p:nvSpPr>
        <p:spPr>
          <a:xfrm>
            <a:off x="9086850" y="5922963"/>
            <a:ext cx="1951038" cy="2398712"/>
          </a:xfrm>
          <a:prstGeom prst="ellipse">
            <a:avLst/>
          </a:prstGeom>
          <a:solidFill>
            <a:srgbClr val="F3A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0" name="7 CuadroTexto"/>
          <p:cNvSpPr txBox="1"/>
          <p:nvPr/>
        </p:nvSpPr>
        <p:spPr>
          <a:xfrm>
            <a:off x="9304338" y="6294438"/>
            <a:ext cx="796925" cy="685800"/>
          </a:xfrm>
          <a:prstGeom prst="rect">
            <a:avLst/>
          </a:prstGeom>
          <a:noFill/>
        </p:spPr>
        <p:txBody>
          <a:bodyPr lIns="107277" tIns="53639" rIns="107277" bIns="5363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900" dirty="0">
                <a:solidFill>
                  <a:schemeClr val="bg1"/>
                </a:solidFill>
                <a:latin typeface="Corbel" pitchFamily="34" charset="0"/>
              </a:rPr>
              <a:t>.0</a:t>
            </a:r>
            <a:fld id="{B5070D4D-FC0E-4C8D-B816-C477F3E2FD3B}" type="slidenum">
              <a:rPr lang="es-AR" sz="1900">
                <a:solidFill>
                  <a:schemeClr val="bg1"/>
                </a:solidFill>
                <a:latin typeface="Corbe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AR" sz="19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22238"/>
            <a:ext cx="99266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Cromas\Iresud\Logos y papeleria\Logo Iresud Final Color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56" y="5877376"/>
            <a:ext cx="1985454" cy="9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93" r:id="rId4"/>
    <p:sldLayoutId id="2147483905" r:id="rId5"/>
    <p:sldLayoutId id="2147483907" r:id="rId6"/>
    <p:sldLayoutId id="2147483911" r:id="rId7"/>
  </p:sldLayoutIdLst>
  <p:transition spd="med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38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77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916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54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uran@tandar.cnea.gov.a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76535" y="5445224"/>
            <a:ext cx="8352928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latin typeface="+mn-lt"/>
              </a:rPr>
              <a:t>“Los nuevos nichos de competitividad y el futuro posible de las Fuentes Renovables en Argentina” </a:t>
            </a:r>
            <a:endParaRPr lang="es-AR" sz="2400" dirty="0">
              <a:latin typeface="+mn-lt"/>
            </a:endParaRPr>
          </a:p>
          <a:p>
            <a:pPr algn="ctr"/>
            <a:r>
              <a:rPr lang="es-ES_tradnl" sz="2400" dirty="0">
                <a:latin typeface="+mn-lt"/>
              </a:rPr>
              <a:t>C.A. Buenos Aires, 22 de julio de 2016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389908" y="2420888"/>
            <a:ext cx="9126183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10000"/>
              </a:lnSpc>
            </a:pPr>
            <a:r>
              <a:rPr lang="es-AR" sz="3200" dirty="0"/>
              <a:t>Generación Eléctrica Distribuida</a:t>
            </a:r>
            <a:br>
              <a:rPr lang="es-AR" sz="3200" dirty="0"/>
            </a:br>
            <a:r>
              <a:rPr lang="es-AR" sz="3200" dirty="0"/>
              <a:t>Proyecto IRESUD</a:t>
            </a:r>
            <a:r>
              <a:rPr lang="es-ES" sz="4000" dirty="0">
                <a:latin typeface="Corbel" pitchFamily="34" charset="0"/>
              </a:rPr>
              <a:t/>
            </a:r>
            <a:br>
              <a:rPr lang="es-ES" sz="4000" dirty="0">
                <a:latin typeface="Corbel" pitchFamily="34" charset="0"/>
              </a:rPr>
            </a:br>
            <a:r>
              <a:rPr lang="es-ES" sz="2400" i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Julio C. Durán</a:t>
            </a:r>
            <a:br>
              <a:rPr lang="es-ES" sz="2400" i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ES" sz="1800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  <a:hlinkClick r:id="rId2"/>
              </a:rPr>
              <a:t>duran@tandar.cnea.gov.ar</a:t>
            </a:r>
            <a:r>
              <a:rPr lang="es-ES" sz="1800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/>
            </a:r>
            <a:br>
              <a:rPr lang="es-ES" sz="1800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ES" sz="1800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  <a:hlinkClick r:id="rId2"/>
              </a:rPr>
              <a:t>jduran@asades.org.ar</a:t>
            </a:r>
            <a:r>
              <a:rPr lang="es-ES" sz="20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/>
            </a:r>
            <a:br>
              <a:rPr lang="es-ES" sz="20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ES" sz="16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Departamento Energía Solar – CNEA</a:t>
            </a:r>
            <a:br>
              <a:rPr lang="es-ES" sz="16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ES" sz="16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Escuela de Ciencia y Tecnología – UNSAM</a:t>
            </a:r>
            <a:br>
              <a:rPr lang="es-ES" sz="16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ES" sz="16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Asociación Argentina de Energías Renovables y Ambiente (ASADES)</a:t>
            </a:r>
            <a:endParaRPr lang="es-ES_tradnl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2" y="82746"/>
            <a:ext cx="2880320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1028" y="44624"/>
            <a:ext cx="9885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9424" y="44624"/>
            <a:ext cx="10522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388743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64968" y="6164792"/>
            <a:ext cx="4464496" cy="477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Fuentes: EPIA, 2013/2014, Global Market Outlook for PV</a:t>
            </a:r>
          </a:p>
          <a:p>
            <a:pPr algn="ctr"/>
            <a:r>
              <a:rPr lang="es-AR" sz="1200" dirty="0" err="1"/>
              <a:t>Snapshot</a:t>
            </a:r>
            <a:r>
              <a:rPr lang="es-AR" sz="1200" dirty="0"/>
              <a:t> of Global PV </a:t>
            </a:r>
            <a:r>
              <a:rPr lang="es-AR" sz="1200" dirty="0" err="1"/>
              <a:t>Markets</a:t>
            </a:r>
            <a:r>
              <a:rPr lang="es-AR" sz="1200" dirty="0"/>
              <a:t>, </a:t>
            </a:r>
            <a:r>
              <a:rPr lang="es-AR" sz="1200" dirty="0" err="1"/>
              <a:t>Report</a:t>
            </a:r>
            <a:r>
              <a:rPr lang="es-AR" sz="1200" dirty="0"/>
              <a:t> IEA, 2014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/>
              <a:t>Evolución de la CAPACIDAD FV global </a:t>
            </a:r>
            <a:r>
              <a:rPr lang="es-AR" sz="4000" dirty="0" err="1"/>
              <a:t>aCUMULADA</a:t>
            </a:r>
            <a:r>
              <a:rPr lang="es-AR" sz="4000" dirty="0"/>
              <a:t> </a:t>
            </a:r>
          </a:p>
        </p:txBody>
      </p:sp>
      <p:pic>
        <p:nvPicPr>
          <p:cNvPr id="1026" name="Imagen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2" b="3938"/>
          <a:stretch/>
        </p:blipFill>
        <p:spPr bwMode="auto">
          <a:xfrm>
            <a:off x="672624" y="1413288"/>
            <a:ext cx="8600856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 CuadroTexto"/>
          <p:cNvSpPr txBox="1"/>
          <p:nvPr/>
        </p:nvSpPr>
        <p:spPr>
          <a:xfrm>
            <a:off x="1640632" y="2886291"/>
            <a:ext cx="3960440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i="1" dirty="0">
                <a:solidFill>
                  <a:srgbClr val="0070C0"/>
                </a:solidFill>
              </a:rPr>
              <a:t>Italia y Alemania</a:t>
            </a:r>
          </a:p>
          <a:p>
            <a:pPr algn="ctr"/>
            <a:r>
              <a:rPr lang="es-AR" sz="2400" dirty="0"/>
              <a:t>&gt; 7% de la matriz eléctrica</a:t>
            </a:r>
            <a:endParaRPr lang="es-AR" sz="2400" baseline="-25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640632" y="1556792"/>
            <a:ext cx="3960440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i="1" dirty="0">
                <a:solidFill>
                  <a:srgbClr val="0070C0"/>
                </a:solidFill>
              </a:rPr>
              <a:t>Mercado FV 2015 </a:t>
            </a:r>
          </a:p>
          <a:p>
            <a:pPr algn="ctr"/>
            <a:r>
              <a:rPr lang="es-AR" sz="2400" dirty="0"/>
              <a:t>51 GW</a:t>
            </a:r>
            <a:endParaRPr lang="es-AR" sz="24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6902860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/>
              <a:t>Evolución del precio de los contratos de venta de energía FV y eólica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3517"/>
            <a:ext cx="9975212" cy="47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652780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Título"/>
          <p:cNvSpPr>
            <a:spLocks noGrp="1"/>
          </p:cNvSpPr>
          <p:nvPr>
            <p:ph type="title"/>
          </p:nvPr>
        </p:nvSpPr>
        <p:spPr bwMode="auto">
          <a:xfrm>
            <a:off x="506506" y="2348880"/>
            <a:ext cx="8892988" cy="1967211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GENERACIÓN DISTRIBUIDA</a:t>
            </a:r>
          </a:p>
        </p:txBody>
      </p:sp>
    </p:spTree>
    <p:extLst>
      <p:ext uri="{BB962C8B-B14F-4D97-AF65-F5344CB8AC3E}">
        <p14:creationId xmlns:p14="http://schemas.microsoft.com/office/powerpoint/2010/main" xmlns="" val="4118483826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Generación eléctrica distribuida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3600" dirty="0"/>
              <a:t>Fuente de potencia eléctrica conectada</a:t>
            </a:r>
          </a:p>
          <a:p>
            <a:pPr lvl="1"/>
            <a:r>
              <a:rPr lang="es-AR" sz="3100" dirty="0"/>
              <a:t>A la red de distribución</a:t>
            </a:r>
          </a:p>
          <a:p>
            <a:pPr lvl="1"/>
            <a:r>
              <a:rPr lang="es-AR" sz="3100" dirty="0"/>
              <a:t>Del lado del consumidor</a:t>
            </a:r>
          </a:p>
          <a:p>
            <a:r>
              <a:rPr lang="es-AR" sz="3600" dirty="0"/>
              <a:t>Generación cercana al consumo</a:t>
            </a:r>
          </a:p>
          <a:p>
            <a:r>
              <a:rPr lang="es-AR" sz="3600" dirty="0"/>
              <a:t>Rango de potencias muy amplio: kW a MW</a:t>
            </a:r>
          </a:p>
          <a:p>
            <a:endParaRPr lang="es-AR" sz="36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64968" y="6164792"/>
            <a:ext cx="4464496" cy="477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Fuentes: “</a:t>
            </a:r>
            <a:r>
              <a:rPr lang="es-AR" sz="1200" dirty="0" err="1"/>
              <a:t>Distributed</a:t>
            </a:r>
            <a:r>
              <a:rPr lang="es-AR" sz="1200" dirty="0"/>
              <a:t> </a:t>
            </a:r>
            <a:r>
              <a:rPr lang="es-AR" sz="1200" dirty="0" err="1"/>
              <a:t>Generation</a:t>
            </a:r>
            <a:r>
              <a:rPr lang="es-AR" sz="1200" dirty="0"/>
              <a:t>: A </a:t>
            </a:r>
            <a:r>
              <a:rPr lang="es-AR" sz="1200" dirty="0" err="1"/>
              <a:t>Definition</a:t>
            </a:r>
            <a:r>
              <a:rPr lang="es-AR" sz="1200" dirty="0"/>
              <a:t>”, </a:t>
            </a:r>
            <a:r>
              <a:rPr lang="en-US" sz="1200" dirty="0"/>
              <a:t>T. Ackermann et al., Electric Power Systems Research 57,  194 (2001)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3386021076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Ventajas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45435"/>
          </a:xfrm>
        </p:spPr>
        <p:txBody>
          <a:bodyPr/>
          <a:lstStyle/>
          <a:p>
            <a:r>
              <a:rPr lang="es-AR" sz="3600" dirty="0"/>
              <a:t>Mejora la eficiencia, reduciendo pérdidas por transmisión y distribución</a:t>
            </a:r>
          </a:p>
          <a:p>
            <a:r>
              <a:rPr lang="es-AR" sz="3600" dirty="0"/>
              <a:t>Mejora la calidad del servicio, por ejemplo, en extremos de línea</a:t>
            </a:r>
          </a:p>
          <a:p>
            <a:r>
              <a:rPr lang="es-AR" sz="3600" dirty="0"/>
              <a:t>Aumenta la estabilidad de la red</a:t>
            </a:r>
          </a:p>
          <a:p>
            <a:r>
              <a:rPr lang="es-AR" sz="3600" dirty="0"/>
              <a:t>ER </a:t>
            </a:r>
            <a:r>
              <a:rPr lang="es-AR" sz="3600" dirty="0">
                <a:sym typeface="Symbol"/>
              </a:rPr>
              <a:t> ahorro de combustibles fósiles y, en consecuencia, de </a:t>
            </a:r>
            <a:r>
              <a:rPr lang="es-AR" sz="3600" dirty="0" smtClean="0">
                <a:sym typeface="Symbol"/>
              </a:rPr>
              <a:t>divisas</a:t>
            </a:r>
          </a:p>
          <a:p>
            <a:r>
              <a:rPr lang="es-AR" sz="3600" dirty="0" smtClean="0">
                <a:sym typeface="Symbol"/>
              </a:rPr>
              <a:t>Generación de puestos de trabajo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xmlns="" val="2116209583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472" y="274639"/>
            <a:ext cx="9505056" cy="1143000"/>
          </a:xfrm>
        </p:spPr>
        <p:txBody>
          <a:bodyPr/>
          <a:lstStyle/>
          <a:p>
            <a:r>
              <a:rPr lang="es-AR" dirty="0"/>
              <a:t>Demanda FV acumulada por segmento 2015-2019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70552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Título"/>
          <p:cNvSpPr>
            <a:spLocks noGrp="1"/>
          </p:cNvSpPr>
          <p:nvPr>
            <p:ph type="title"/>
          </p:nvPr>
        </p:nvSpPr>
        <p:spPr bwMode="auto">
          <a:xfrm>
            <a:off x="506506" y="1772816"/>
            <a:ext cx="8892988" cy="3024336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Energía y sustentabilidad</a:t>
            </a:r>
            <a:b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en la ciudad</a:t>
            </a:r>
          </a:p>
        </p:txBody>
      </p:sp>
    </p:spTree>
    <p:extLst>
      <p:ext uri="{BB962C8B-B14F-4D97-AF65-F5344CB8AC3E}">
        <p14:creationId xmlns:p14="http://schemas.microsoft.com/office/powerpoint/2010/main" xmlns="" val="1082098789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Energía y sustentabilidad</a:t>
            </a:r>
            <a:br>
              <a:rPr lang="es-AR" dirty="0"/>
            </a:br>
            <a:r>
              <a:rPr lang="es-AR" dirty="0"/>
              <a:t>en la ciudad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Edificación energéticamente eficiente</a:t>
            </a:r>
          </a:p>
          <a:p>
            <a:r>
              <a:rPr lang="es-AR" dirty="0"/>
              <a:t>Uso racional de la energía</a:t>
            </a:r>
          </a:p>
          <a:p>
            <a:r>
              <a:rPr lang="es-AR" dirty="0"/>
              <a:t>Generación local de energía mediante fuentes renovables</a:t>
            </a:r>
          </a:p>
          <a:p>
            <a:pPr lvl="1"/>
            <a:r>
              <a:rPr lang="es-AR" dirty="0"/>
              <a:t>Energía Térmica</a:t>
            </a:r>
          </a:p>
          <a:p>
            <a:pPr lvl="1"/>
            <a:r>
              <a:rPr lang="es-AR" dirty="0"/>
              <a:t>Energía Eléctrica</a:t>
            </a:r>
          </a:p>
        </p:txBody>
      </p:sp>
    </p:spTree>
    <p:extLst>
      <p:ext uri="{BB962C8B-B14F-4D97-AF65-F5344CB8AC3E}">
        <p14:creationId xmlns:p14="http://schemas.microsoft.com/office/powerpoint/2010/main" xmlns="" val="2849673709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Energía solar en áreas urbanas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001419"/>
          </a:xfrm>
        </p:spPr>
        <p:txBody>
          <a:bodyPr/>
          <a:lstStyle/>
          <a:p>
            <a:pPr>
              <a:defRPr/>
            </a:pPr>
            <a:r>
              <a:rPr lang="es-AR" sz="3600" dirty="0"/>
              <a:t>Renovable, limpia, sustentable y silenciosa </a:t>
            </a:r>
          </a:p>
          <a:p>
            <a:pPr>
              <a:defRPr/>
            </a:pPr>
            <a:r>
              <a:rPr lang="es-AR" sz="3600" dirty="0"/>
              <a:t>Recurso disponible en todo el territorio</a:t>
            </a:r>
          </a:p>
          <a:p>
            <a:pPr>
              <a:defRPr/>
            </a:pPr>
            <a:r>
              <a:rPr lang="es-AR" sz="3600" dirty="0"/>
              <a:t>Adaptable a obras de diversas envergaduras</a:t>
            </a:r>
          </a:p>
          <a:p>
            <a:pPr>
              <a:defRPr/>
            </a:pPr>
            <a:r>
              <a:rPr lang="es-AR" sz="3600" dirty="0"/>
              <a:t>Modular, manejable, sencilla, poco costosa</a:t>
            </a:r>
          </a:p>
          <a:p>
            <a:pPr>
              <a:defRPr/>
            </a:pPr>
            <a:r>
              <a:rPr lang="es-AR" sz="3600" dirty="0"/>
              <a:t>Flexible y fácil  de aplicar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s-AR" sz="3600" dirty="0">
                <a:solidFill>
                  <a:srgbClr val="0070C0"/>
                </a:solidFill>
              </a:rPr>
              <a:t>ER de mayor aplicación en la construcción</a:t>
            </a:r>
            <a:endParaRPr lang="es-AR" sz="3600" i="1" dirty="0">
              <a:solidFill>
                <a:srgbClr val="0070C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681192" y="6164792"/>
            <a:ext cx="2448272" cy="292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Fuente: </a:t>
            </a:r>
            <a:r>
              <a:rPr lang="es-AR" sz="1200" dirty="0"/>
              <a:t>Ismael </a:t>
            </a:r>
            <a:r>
              <a:rPr lang="es-AR" sz="1200" dirty="0" err="1"/>
              <a:t>Eyras</a:t>
            </a:r>
            <a:r>
              <a:rPr lang="es-AR" sz="12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xmlns="" val="28161777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Generación según orientación e inclinación (% del óptimo)</a:t>
            </a:r>
            <a:endParaRPr lang="es-ES" dirty="0"/>
          </a:p>
        </p:txBody>
      </p:sp>
      <p:grpSp>
        <p:nvGrpSpPr>
          <p:cNvPr id="4" name="11 Grupo"/>
          <p:cNvGrpSpPr/>
          <p:nvPr/>
        </p:nvGrpSpPr>
        <p:grpSpPr>
          <a:xfrm>
            <a:off x="1856656" y="1772816"/>
            <a:ext cx="6192688" cy="4296570"/>
            <a:chOff x="3591735" y="1435101"/>
            <a:chExt cx="5537729" cy="3986213"/>
          </a:xfrm>
        </p:grpSpPr>
        <p:pic>
          <p:nvPicPr>
            <p:cNvPr id="5" name="Picture 14" descr="Copia de p50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1735" y="1435101"/>
              <a:ext cx="5537729" cy="398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4 CuadroTexto"/>
            <p:cNvSpPr txBox="1">
              <a:spLocks noChangeArrowheads="1"/>
            </p:cNvSpPr>
            <p:nvPr/>
          </p:nvSpPr>
          <p:spPr bwMode="auto">
            <a:xfrm>
              <a:off x="3704431" y="3068639"/>
              <a:ext cx="467783" cy="4603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altLang="es-AR" sz="2400">
                  <a:latin typeface="Trebuchet MS" pitchFamily="34" charset="0"/>
                </a:rPr>
                <a:t>E</a:t>
              </a:r>
            </a:p>
          </p:txBody>
        </p:sp>
        <p:sp>
          <p:nvSpPr>
            <p:cNvPr id="7" name="5 CuadroTexto"/>
            <p:cNvSpPr txBox="1">
              <a:spLocks noChangeArrowheads="1"/>
            </p:cNvSpPr>
            <p:nvPr/>
          </p:nvSpPr>
          <p:spPr bwMode="auto">
            <a:xfrm>
              <a:off x="8542206" y="4365626"/>
              <a:ext cx="467783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altLang="es-AR" sz="2400">
                  <a:latin typeface="Trebuchet MS" pitchFamily="34" charset="0"/>
                </a:rPr>
                <a:t>O</a:t>
              </a:r>
            </a:p>
          </p:txBody>
        </p:sp>
        <p:sp>
          <p:nvSpPr>
            <p:cNvPr id="8" name="6 CuadroTexto"/>
            <p:cNvSpPr txBox="1">
              <a:spLocks noChangeArrowheads="1"/>
            </p:cNvSpPr>
            <p:nvPr/>
          </p:nvSpPr>
          <p:spPr bwMode="auto">
            <a:xfrm rot="10800000" flipV="1">
              <a:off x="4485217" y="4941889"/>
              <a:ext cx="1074870" cy="4603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altLang="es-AR" sz="2400">
                  <a:latin typeface="Trebuchet MS" pitchFamily="34" charset="0"/>
                </a:rPr>
                <a:t>N</a:t>
              </a: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681192" y="6164792"/>
            <a:ext cx="2448272" cy="292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Fuente: </a:t>
            </a:r>
            <a:r>
              <a:rPr lang="es-AR" sz="1200" dirty="0"/>
              <a:t>Ismael </a:t>
            </a:r>
            <a:r>
              <a:rPr lang="es-AR" sz="1200" dirty="0" err="1"/>
              <a:t>Eyras</a:t>
            </a:r>
            <a:r>
              <a:rPr lang="es-AR" sz="12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xmlns="" val="132297222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Título"/>
          <p:cNvSpPr>
            <a:spLocks noGrp="1"/>
          </p:cNvSpPr>
          <p:nvPr>
            <p:ph type="title"/>
          </p:nvPr>
        </p:nvSpPr>
        <p:spPr bwMode="auto">
          <a:xfrm>
            <a:off x="524508" y="2492896"/>
            <a:ext cx="8892988" cy="1535163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4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Energías renovables</a:t>
            </a:r>
            <a:br>
              <a:rPr lang="es-AR" sz="4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AR" sz="4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Contexto internacional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410704172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Sobre cubiertas de edificios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417512" y="1196975"/>
            <a:ext cx="9144000" cy="4895850"/>
            <a:chOff x="0" y="1196975"/>
            <a:chExt cx="9144000" cy="4895850"/>
          </a:xfrm>
        </p:grpSpPr>
        <p:sp>
          <p:nvSpPr>
            <p:cNvPr id="5" name="8 Rectángulo"/>
            <p:cNvSpPr/>
            <p:nvPr/>
          </p:nvSpPr>
          <p:spPr>
            <a:xfrm>
              <a:off x="0" y="1196975"/>
              <a:ext cx="9144000" cy="4895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338" y="1196975"/>
              <a:ext cx="6565900" cy="489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6286"/>
            <a:stretch>
              <a:fillRect/>
            </a:stretch>
          </p:blipFill>
          <p:spPr bwMode="auto">
            <a:xfrm>
              <a:off x="0" y="2349500"/>
              <a:ext cx="2573338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 rot="10800000" flipV="1">
              <a:off x="0" y="1311444"/>
              <a:ext cx="24257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ES" sz="2000" b="1" kern="0" dirty="0">
                  <a:latin typeface="Trebuchet MS" pitchFamily="34" charset="0"/>
                  <a:ea typeface="+mj-ea"/>
                  <a:cs typeface="Arial" charset="0"/>
                </a:rPr>
                <a:t>Polideportivo </a:t>
              </a:r>
              <a:r>
                <a:rPr lang="es-ES" sz="2000" b="1" kern="0" dirty="0" err="1">
                  <a:latin typeface="Trebuchet MS" pitchFamily="34" charset="0"/>
                  <a:ea typeface="+mj-ea"/>
                  <a:cs typeface="Arial" charset="0"/>
                </a:rPr>
                <a:t>Miraflores</a:t>
              </a:r>
              <a:r>
                <a:rPr lang="es-ES" sz="2000" b="1" kern="0" dirty="0">
                  <a:latin typeface="Trebuchet MS" pitchFamily="34" charset="0"/>
                  <a:ea typeface="+mj-ea"/>
                  <a:cs typeface="Arial" charset="0"/>
                </a:rPr>
                <a:t> de la Sierra (</a:t>
              </a:r>
              <a:r>
                <a:rPr lang="es-ES" sz="2000" b="1" kern="0" dirty="0" err="1">
                  <a:latin typeface="Trebuchet MS" pitchFamily="34" charset="0"/>
                  <a:ea typeface="+mj-ea"/>
                  <a:cs typeface="Arial" charset="0"/>
                </a:rPr>
                <a:t>Madrid</a:t>
              </a:r>
              <a:r>
                <a:rPr lang="es-ES" sz="2000" b="1" kern="0" dirty="0">
                  <a:latin typeface="Trebuchet MS" pitchFamily="34" charset="0"/>
                  <a:ea typeface="+mj-ea"/>
                  <a:cs typeface="Arial" charset="0"/>
                </a:rPr>
                <a:t>)</a:t>
              </a: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64968" y="6164792"/>
            <a:ext cx="4464496" cy="477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Fuente: </a:t>
            </a:r>
            <a:r>
              <a:rPr lang="en-US" sz="1200" dirty="0" err="1"/>
              <a:t>Energía</a:t>
            </a:r>
            <a:r>
              <a:rPr lang="en-US" sz="1200" dirty="0"/>
              <a:t> Solar para </a:t>
            </a:r>
            <a:r>
              <a:rPr lang="en-US" sz="1200" dirty="0" err="1"/>
              <a:t>Arquitectos</a:t>
            </a:r>
            <a:r>
              <a:rPr lang="en-US" sz="1200" dirty="0"/>
              <a:t>, Univ. San </a:t>
            </a:r>
            <a:r>
              <a:rPr lang="en-US" sz="1200" dirty="0" err="1"/>
              <a:t>Simón</a:t>
            </a:r>
            <a:r>
              <a:rPr lang="en-US" sz="1200" dirty="0"/>
              <a:t>, Cochabamba, Bolivia, </a:t>
            </a:r>
            <a:r>
              <a:rPr lang="es-AR" sz="1200" dirty="0"/>
              <a:t>Ismael </a:t>
            </a:r>
            <a:r>
              <a:rPr lang="es-AR" sz="1200" dirty="0" err="1"/>
              <a:t>Eyras</a:t>
            </a:r>
            <a:r>
              <a:rPr lang="es-AR" sz="1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xmlns="" val="3440071737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Fachadas acristaladas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52469" y="1124744"/>
            <a:ext cx="9509043" cy="4968081"/>
            <a:chOff x="-365043" y="1124744"/>
            <a:chExt cx="9509043" cy="496808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13" y="1989138"/>
              <a:ext cx="2795588" cy="209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1196975"/>
              <a:ext cx="6227762" cy="489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4" descr="fab img desde el i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1950"/>
              <a:ext cx="2784475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1 Rectángulo"/>
            <p:cNvSpPr>
              <a:spLocks noChangeArrowheads="1"/>
            </p:cNvSpPr>
            <p:nvPr/>
          </p:nvSpPr>
          <p:spPr bwMode="auto">
            <a:xfrm>
              <a:off x="-365043" y="1124744"/>
              <a:ext cx="34603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s-ES_tradnl" altLang="es-AR" sz="20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Edificio central ISOFOTON. 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s-ES_tradnl" altLang="es-AR" sz="2000" b="1" dirty="0">
                  <a:latin typeface="Trebuchet MS" panose="020B0603020202020204" pitchFamily="34" charset="0"/>
                  <a:cs typeface="Arial" panose="020B0604020202020204" pitchFamily="34" charset="0"/>
                </a:rPr>
                <a:t>Málaga</a:t>
              </a: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64968" y="6164792"/>
            <a:ext cx="4464496" cy="477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Fuente: </a:t>
            </a:r>
            <a:r>
              <a:rPr lang="en-US" sz="1200" dirty="0" err="1"/>
              <a:t>Energía</a:t>
            </a:r>
            <a:r>
              <a:rPr lang="en-US" sz="1200" dirty="0"/>
              <a:t> Solar para </a:t>
            </a:r>
            <a:r>
              <a:rPr lang="en-US" sz="1200" dirty="0" err="1"/>
              <a:t>Arquitectos</a:t>
            </a:r>
            <a:r>
              <a:rPr lang="en-US" sz="1200" dirty="0"/>
              <a:t>, Univ. San </a:t>
            </a:r>
            <a:r>
              <a:rPr lang="en-US" sz="1200" dirty="0" err="1"/>
              <a:t>Simón</a:t>
            </a:r>
            <a:r>
              <a:rPr lang="en-US" sz="1200" dirty="0"/>
              <a:t>, Cochabamba, Bolivia, </a:t>
            </a:r>
            <a:r>
              <a:rPr lang="es-AR" sz="1200" dirty="0"/>
              <a:t>Ismael </a:t>
            </a:r>
            <a:r>
              <a:rPr lang="es-AR" sz="1200" dirty="0" err="1"/>
              <a:t>Eyras</a:t>
            </a:r>
            <a:r>
              <a:rPr lang="es-AR" sz="1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xmlns="" val="2059807699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parasoles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128465" y="1220788"/>
            <a:ext cx="9433047" cy="4872037"/>
            <a:chOff x="-284284" y="1220788"/>
            <a:chExt cx="9433047" cy="487203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284284" y="1358900"/>
              <a:ext cx="3271960" cy="1709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8000" tIns="0" rIns="18000" bIns="0"/>
            <a:lstStyle/>
            <a:p>
              <a:pPr algn="ctr">
                <a:defRPr/>
              </a:pPr>
              <a:r>
                <a:rPr lang="es-ES_tradnl" sz="2400" dirty="0">
                  <a:latin typeface="Trebuchet MS" pitchFamily="34" charset="0"/>
                </a:rPr>
                <a:t>Edificio López Araujo</a:t>
              </a:r>
            </a:p>
            <a:p>
              <a:pPr algn="ctr">
                <a:defRPr/>
              </a:pPr>
              <a:r>
                <a:rPr lang="es-ES_tradnl" sz="2400" dirty="0">
                  <a:latin typeface="Trebuchet MS" pitchFamily="34" charset="0"/>
                </a:rPr>
                <a:t>(ETSIT, UPM, MADRID)</a:t>
              </a:r>
            </a:p>
            <a:p>
              <a:pPr algn="ctr">
                <a:defRPr/>
              </a:pPr>
              <a:endParaRPr lang="es-ES_tradnl" sz="2400" dirty="0">
                <a:latin typeface="Trebuchet MS" pitchFamily="34" charset="0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s-ES_tradnl" sz="2400" kern="0" dirty="0">
                  <a:latin typeface="Trebuchet MS" pitchFamily="34" charset="0"/>
                  <a:cs typeface="Arial" pitchFamily="34" charset="0"/>
                </a:rPr>
                <a:t>Aleros fotovoltaicos</a:t>
              </a:r>
            </a:p>
            <a:p>
              <a:pPr marL="342900" indent="-342900" algn="ctr">
                <a:defRPr/>
              </a:pPr>
              <a:endParaRPr lang="es-ES" sz="2400" dirty="0">
                <a:latin typeface="Trebuchet MS" pitchFamily="34" charset="0"/>
              </a:endParaRPr>
            </a:p>
          </p:txBody>
        </p:sp>
        <p:pic>
          <p:nvPicPr>
            <p:cNvPr id="6" name="Picture 6" descr="DSCF008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3" y="1220788"/>
              <a:ext cx="6261100" cy="487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DSCF00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4325"/>
              <a:ext cx="2684463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64968" y="6164792"/>
            <a:ext cx="4464496" cy="477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Fuente: </a:t>
            </a:r>
            <a:r>
              <a:rPr lang="en-US" sz="1200" dirty="0" err="1"/>
              <a:t>Energía</a:t>
            </a:r>
            <a:r>
              <a:rPr lang="en-US" sz="1200" dirty="0"/>
              <a:t> Solar para </a:t>
            </a:r>
            <a:r>
              <a:rPr lang="en-US" sz="1200" dirty="0" err="1"/>
              <a:t>Arquitectos</a:t>
            </a:r>
            <a:r>
              <a:rPr lang="en-US" sz="1200" dirty="0"/>
              <a:t>, Univ. San </a:t>
            </a:r>
            <a:r>
              <a:rPr lang="en-US" sz="1200" dirty="0" err="1"/>
              <a:t>Simón</a:t>
            </a:r>
            <a:r>
              <a:rPr lang="en-US" sz="1200" dirty="0"/>
              <a:t>, Cochabamba, Bolivia, </a:t>
            </a:r>
            <a:r>
              <a:rPr lang="es-AR" sz="1200" dirty="0"/>
              <a:t>Ismael </a:t>
            </a:r>
            <a:r>
              <a:rPr lang="es-AR" sz="1200" dirty="0" err="1"/>
              <a:t>Eyras</a:t>
            </a:r>
            <a:r>
              <a:rPr lang="es-AR" sz="1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xmlns="" val="681147284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Mobiliario urbano (</a:t>
            </a:r>
            <a:r>
              <a:rPr lang="es-AR" dirty="0" err="1"/>
              <a:t>metrobus</a:t>
            </a:r>
            <a:r>
              <a:rPr lang="es-AR" dirty="0"/>
              <a:t>?)</a:t>
            </a: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1196975"/>
            <a:ext cx="9140825" cy="4895850"/>
            <a:chOff x="0" y="1196975"/>
            <a:chExt cx="9140825" cy="4895850"/>
          </a:xfrm>
        </p:grpSpPr>
        <p:pic>
          <p:nvPicPr>
            <p:cNvPr id="6" name="Picture 3" descr="marquesina bus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963" y="1196975"/>
              <a:ext cx="7027862" cy="489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>
              <a:spLocks noGrp="1" noChangeArrowheads="1"/>
            </p:cNvSpPr>
            <p:nvPr>
              <p:ph type="title"/>
            </p:nvPr>
          </p:nvSpPr>
          <p:spPr bwMode="auto">
            <a:xfrm>
              <a:off x="0" y="1384300"/>
              <a:ext cx="2112963" cy="1397000"/>
            </a:xfr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altLang="es-AR" sz="2000" dirty="0">
                  <a:solidFill>
                    <a:schemeClr val="tx1"/>
                  </a:solidFill>
                </a:rPr>
                <a:t>Marquesinas autobús</a:t>
              </a:r>
              <a:br>
                <a:rPr lang="es-ES" altLang="es-AR" sz="2000" dirty="0">
                  <a:solidFill>
                    <a:schemeClr val="tx1"/>
                  </a:solidFill>
                </a:rPr>
              </a:br>
              <a:r>
                <a:rPr lang="es-ES" altLang="es-AR" sz="2000" dirty="0">
                  <a:solidFill>
                    <a:schemeClr val="tx1"/>
                  </a:solidFill>
                </a:rPr>
                <a:t>(Sevilla) </a:t>
              </a:r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64968" y="6164792"/>
            <a:ext cx="4464496" cy="477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Fuente: </a:t>
            </a:r>
            <a:r>
              <a:rPr lang="en-US" sz="1200" dirty="0" err="1"/>
              <a:t>Energía</a:t>
            </a:r>
            <a:r>
              <a:rPr lang="en-US" sz="1200" dirty="0"/>
              <a:t> Solar para </a:t>
            </a:r>
            <a:r>
              <a:rPr lang="en-US" sz="1200" dirty="0" err="1"/>
              <a:t>Arquitectos</a:t>
            </a:r>
            <a:r>
              <a:rPr lang="en-US" sz="1200" dirty="0"/>
              <a:t>, Univ. San </a:t>
            </a:r>
            <a:r>
              <a:rPr lang="en-US" sz="1200" dirty="0" err="1"/>
              <a:t>Simón</a:t>
            </a:r>
            <a:r>
              <a:rPr lang="en-US" sz="1200" dirty="0"/>
              <a:t>, Cochabamba, Bolivia, </a:t>
            </a:r>
            <a:r>
              <a:rPr lang="es-AR" sz="1200" dirty="0"/>
              <a:t>Ismael </a:t>
            </a:r>
            <a:r>
              <a:rPr lang="es-AR" sz="1200" dirty="0" err="1"/>
              <a:t>Eyras</a:t>
            </a:r>
            <a:r>
              <a:rPr lang="es-AR" sz="1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xmlns="" val="3836271089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Contexto nacional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652055561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>
          <a:xfrm>
            <a:off x="488505" y="980728"/>
            <a:ext cx="8928992" cy="4896544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Char char="‒"/>
            </a:pPr>
            <a:r>
              <a:rPr lang="es-AR" sz="2800" dirty="0">
                <a:latin typeface="Calibri" panose="020F0502020204030204" pitchFamily="34" charset="0"/>
              </a:rPr>
              <a:t>Fuertemente dependiente de combustibles fósiles, con uso creciente de combustibles líquidos importados (28% del total fósiles, 2015)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es-AR" sz="2800" dirty="0">
                <a:latin typeface="Calibri" panose="020F0502020204030204" pitchFamily="34" charset="0"/>
              </a:rPr>
              <a:t>Población urbana &gt; 90%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es-AR" sz="2800" dirty="0">
                <a:latin typeface="Calibri" panose="020F0502020204030204" pitchFamily="34" charset="0"/>
              </a:rPr>
              <a:t>Consumo eléctrico concentrado en áreas urbanas</a:t>
            </a:r>
          </a:p>
          <a:p>
            <a:pPr marL="879287" lvl="1" indent="-342900"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</a:rPr>
              <a:t>AMBA: 39% de la DE en 2015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es-AR" sz="2800" dirty="0">
                <a:latin typeface="Calibri" panose="020F0502020204030204" pitchFamily="34" charset="0"/>
              </a:rPr>
              <a:t>Disponibilidad del recurso solar en áreas urbanas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AR" sz="2800" dirty="0">
                <a:solidFill>
                  <a:srgbClr val="0070C0"/>
                </a:solidFill>
                <a:latin typeface="Calibri" panose="020F0502020204030204" pitchFamily="34" charset="0"/>
              </a:rPr>
              <a:t>Diversificación mediante ER reduciría costos de generación, distribución y medioambientales, y fuga de divisas por importaciones energéticas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Matriz eléctrica y consumo</a:t>
            </a:r>
          </a:p>
        </p:txBody>
      </p:sp>
    </p:spTree>
    <p:extLst>
      <p:ext uri="{BB962C8B-B14F-4D97-AF65-F5344CB8AC3E}">
        <p14:creationId xmlns:p14="http://schemas.microsoft.com/office/powerpoint/2010/main" xmlns="" val="1940042174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Matriz eléctrica argentina 2015</a:t>
            </a:r>
            <a:br>
              <a:rPr lang="es-AR" dirty="0"/>
            </a:br>
            <a:r>
              <a:rPr lang="es-AR" dirty="0"/>
              <a:t>generación por tipo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61112" y="6376368"/>
            <a:ext cx="3168352" cy="292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/>
              <a:t>Fuente: </a:t>
            </a:r>
            <a:r>
              <a:rPr lang="en-US" sz="1200" dirty="0" err="1"/>
              <a:t>Informe</a:t>
            </a:r>
            <a:r>
              <a:rPr lang="en-US" sz="1200" dirty="0"/>
              <a:t> MEM, CAMMESA (2015)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56" y="1400298"/>
            <a:ext cx="8856884" cy="53929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17096" y="1835532"/>
            <a:ext cx="3816424" cy="954107"/>
          </a:xfrm>
          <a:prstGeom prst="rect">
            <a:avLst/>
          </a:pr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solidFill>
                  <a:srgbClr val="FF0000"/>
                </a:solidFill>
              </a:rPr>
              <a:t>Objetivo Ley 26.190</a:t>
            </a:r>
          </a:p>
          <a:p>
            <a:pPr algn="ctr"/>
            <a:r>
              <a:rPr lang="es-AR" sz="2800" dirty="0">
                <a:solidFill>
                  <a:srgbClr val="FF0000"/>
                </a:solidFill>
              </a:rPr>
              <a:t>8% con ER en 2016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903168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24744"/>
            <a:ext cx="9138220" cy="5087144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530225" indent="-5302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_tradnl" sz="3200" dirty="0"/>
              <a:t>Hasta 2010 sólo FV aislado</a:t>
            </a:r>
          </a:p>
          <a:p>
            <a:pPr marL="530225" indent="-530225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3200" dirty="0"/>
              <a:t>Primeros pasos en conexión a red de centrales FV </a:t>
            </a:r>
            <a:r>
              <a:rPr lang="es-ES_tradnl" sz="2800" dirty="0">
                <a:sym typeface="Symbol" pitchFamily="18" charset="2"/>
              </a:rPr>
              <a:t> 1,2 </a:t>
            </a:r>
            <a:r>
              <a:rPr lang="es-ES_tradnl" sz="2800" dirty="0" err="1">
                <a:sym typeface="Symbol" pitchFamily="18" charset="2"/>
              </a:rPr>
              <a:t>MW</a:t>
            </a:r>
            <a:r>
              <a:rPr lang="es-ES_tradnl" sz="2800" baseline="-25000" dirty="0" err="1">
                <a:sym typeface="Symbol" pitchFamily="18" charset="2"/>
              </a:rPr>
              <a:t>p</a:t>
            </a:r>
            <a:r>
              <a:rPr lang="es-ES_tradnl" sz="2800" dirty="0">
                <a:sym typeface="Symbol" pitchFamily="18" charset="2"/>
              </a:rPr>
              <a:t> (Provincial) + 7 </a:t>
            </a:r>
            <a:r>
              <a:rPr lang="es-ES_tradnl" sz="2800" dirty="0" err="1">
                <a:sym typeface="Symbol" pitchFamily="18" charset="2"/>
              </a:rPr>
              <a:t>MW</a:t>
            </a:r>
            <a:r>
              <a:rPr lang="es-ES_tradnl" sz="2800" baseline="-25000" dirty="0" err="1">
                <a:sym typeface="Symbol" pitchFamily="18" charset="2"/>
              </a:rPr>
              <a:t>p</a:t>
            </a:r>
            <a:r>
              <a:rPr lang="es-ES_tradnl" sz="2800" dirty="0">
                <a:sym typeface="Symbol" pitchFamily="18" charset="2"/>
              </a:rPr>
              <a:t> (GENREN) – San Juan         1 </a:t>
            </a:r>
            <a:r>
              <a:rPr lang="es-ES_tradnl" sz="2800" dirty="0" err="1">
                <a:sym typeface="Symbol" pitchFamily="18" charset="2"/>
              </a:rPr>
              <a:t>MW</a:t>
            </a:r>
            <a:r>
              <a:rPr lang="es-ES_tradnl" sz="2800" baseline="-25000" dirty="0" err="1">
                <a:sym typeface="Symbol" pitchFamily="18" charset="2"/>
              </a:rPr>
              <a:t>p</a:t>
            </a:r>
            <a:r>
              <a:rPr lang="es-ES_tradnl" sz="2800" dirty="0">
                <a:sym typeface="Symbol" pitchFamily="18" charset="2"/>
              </a:rPr>
              <a:t> – San Luis (Terrazas del Portezuelo)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AR" sz="2400" dirty="0"/>
              <a:t>Ley Nacional N° 26190/2006: Régimen de Fomento de Fuentes Renovables para la Producción de Energía Eléctrica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>
                <a:sym typeface="Symbol" pitchFamily="18" charset="2"/>
              </a:rPr>
              <a:t>Res. SE 108/2011: contratos de abastecimiento al MEM  </a:t>
            </a:r>
            <a:r>
              <a:rPr lang="es-ES_tradnl" sz="2400" b="1" dirty="0" smtClean="0">
                <a:solidFill>
                  <a:srgbClr val="FF0000"/>
                </a:solidFill>
                <a:sym typeface="Symbol" pitchFamily="18" charset="2"/>
              </a:rPr>
              <a:t>SUSPENDIDA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s-AR" sz="2400" dirty="0" smtClean="0"/>
              <a:t>Ley Nacional N° </a:t>
            </a:r>
            <a:r>
              <a:rPr lang="es-AR" sz="2400" dirty="0" smtClean="0"/>
              <a:t>27191/2015</a:t>
            </a:r>
            <a:endParaRPr lang="es-ES_tradnl" sz="2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506506" y="165645"/>
            <a:ext cx="8892988" cy="658854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AR" sz="3600" b="1" cap="all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Fv</a:t>
            </a:r>
            <a:r>
              <a:rPr lang="es-AR" sz="3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 en la argentina (1)</a:t>
            </a:r>
          </a:p>
        </p:txBody>
      </p:sp>
    </p:spTree>
    <p:extLst>
      <p:ext uri="{BB962C8B-B14F-4D97-AF65-F5344CB8AC3E}">
        <p14:creationId xmlns:p14="http://schemas.microsoft.com/office/powerpoint/2010/main" xmlns="" val="2103764913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Título"/>
          <p:cNvSpPr>
            <a:spLocks noGrp="1"/>
          </p:cNvSpPr>
          <p:nvPr>
            <p:ph type="title"/>
          </p:nvPr>
        </p:nvSpPr>
        <p:spPr bwMode="auto">
          <a:xfrm>
            <a:off x="1352600" y="2348880"/>
            <a:ext cx="7481961" cy="2160240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PROYECTO</a:t>
            </a:r>
            <a:b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IRESUD</a:t>
            </a:r>
          </a:p>
        </p:txBody>
      </p:sp>
    </p:spTree>
    <p:extLst>
      <p:ext uri="{BB962C8B-B14F-4D97-AF65-F5344CB8AC3E}">
        <p14:creationId xmlns:p14="http://schemas.microsoft.com/office/powerpoint/2010/main" xmlns="" val="3888352268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400" cap="none" dirty="0">
                <a:ln>
                  <a:noFill/>
                </a:ln>
                <a:solidFill>
                  <a:srgbClr val="E46C0A"/>
                </a:solidFill>
                <a:effectLst/>
              </a:rPr>
              <a:t>FITS 2010 – Energía Solar – </a:t>
            </a:r>
            <a:r>
              <a:rPr lang="es-AR" sz="2400" cap="none" dirty="0" err="1">
                <a:ln>
                  <a:noFill/>
                </a:ln>
                <a:solidFill>
                  <a:srgbClr val="E46C0A"/>
                </a:solidFill>
                <a:effectLst/>
              </a:rPr>
              <a:t>Proy</a:t>
            </a:r>
            <a:r>
              <a:rPr lang="es-AR" sz="2400" cap="none" dirty="0">
                <a:ln>
                  <a:noFill/>
                </a:ln>
                <a:solidFill>
                  <a:srgbClr val="E46C0A"/>
                </a:solidFill>
                <a:effectLst/>
              </a:rPr>
              <a:t> 008</a:t>
            </a:r>
            <a:br>
              <a:rPr lang="es-AR" sz="2400" cap="none" dirty="0">
                <a:ln>
                  <a:noFill/>
                </a:ln>
                <a:solidFill>
                  <a:srgbClr val="E46C0A"/>
                </a:solidFill>
                <a:effectLst/>
              </a:rPr>
            </a:br>
            <a:r>
              <a:rPr lang="es-AR" cap="none" dirty="0">
                <a:ln>
                  <a:noFill/>
                </a:ln>
                <a:solidFill>
                  <a:srgbClr val="E46C0A"/>
                </a:solidFill>
                <a:effectLst/>
              </a:rPr>
              <a:t>Interconexión de Sistemas Fotovoltaicos a</a:t>
            </a:r>
            <a:br>
              <a:rPr lang="es-AR" cap="none" dirty="0">
                <a:ln>
                  <a:noFill/>
                </a:ln>
                <a:solidFill>
                  <a:srgbClr val="E46C0A"/>
                </a:solidFill>
                <a:effectLst/>
              </a:rPr>
            </a:br>
            <a:r>
              <a:rPr lang="es-AR" cap="none" dirty="0">
                <a:ln>
                  <a:noFill/>
                </a:ln>
                <a:solidFill>
                  <a:srgbClr val="E46C0A"/>
                </a:solidFill>
                <a:effectLst/>
              </a:rPr>
              <a:t>la Red Eléctrica en Ambientes Urbanos</a:t>
            </a:r>
            <a:br>
              <a:rPr lang="es-AR" cap="none" dirty="0">
                <a:ln>
                  <a:noFill/>
                </a:ln>
                <a:solidFill>
                  <a:srgbClr val="E46C0A"/>
                </a:solidFill>
                <a:effectLst/>
              </a:rPr>
            </a:br>
            <a:endParaRPr lang="es-ES_tradnl" cap="none" dirty="0">
              <a:ln>
                <a:noFill/>
              </a:ln>
              <a:solidFill>
                <a:srgbClr val="E46C0A"/>
              </a:solidFill>
              <a:effectLst/>
            </a:endParaRPr>
          </a:p>
        </p:txBody>
      </p:sp>
      <p:grpSp>
        <p:nvGrpSpPr>
          <p:cNvPr id="89090" name="Group 3"/>
          <p:cNvGrpSpPr>
            <a:grpSpLocks/>
          </p:cNvGrpSpPr>
          <p:nvPr/>
        </p:nvGrpSpPr>
        <p:grpSpPr bwMode="auto">
          <a:xfrm>
            <a:off x="739775" y="2636936"/>
            <a:ext cx="8236082" cy="2808288"/>
            <a:chOff x="204" y="1525"/>
            <a:chExt cx="4789" cy="1315"/>
          </a:xfrm>
        </p:grpSpPr>
        <p:sp>
          <p:nvSpPr>
            <p:cNvPr id="89094" name="Text Box 4"/>
            <p:cNvSpPr txBox="1">
              <a:spLocks noChangeArrowheads="1"/>
            </p:cNvSpPr>
            <p:nvPr/>
          </p:nvSpPr>
          <p:spPr bwMode="auto">
            <a:xfrm>
              <a:off x="204" y="1525"/>
              <a:ext cx="2948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65238" indent="-1265238">
                <a:spcBef>
                  <a:spcPct val="20000"/>
                </a:spcBef>
              </a:pPr>
              <a:r>
                <a:rPr lang="es-ES_tradnl" sz="2400" dirty="0"/>
                <a:t>Instituciones  públicas</a:t>
              </a:r>
            </a:p>
            <a:p>
              <a:pPr marL="1265238" indent="-1265238">
                <a:spcBef>
                  <a:spcPct val="20000"/>
                </a:spcBef>
              </a:pPr>
              <a:r>
                <a:rPr lang="es-ES_tradnl" sz="2800" dirty="0"/>
                <a:t>CNEA – Dpto. Energía Solar</a:t>
              </a:r>
            </a:p>
            <a:p>
              <a:pPr marL="1265238" indent="-1265238">
                <a:spcBef>
                  <a:spcPct val="20000"/>
                </a:spcBef>
              </a:pPr>
              <a:r>
                <a:rPr lang="es-ES_tradnl" sz="2800" dirty="0"/>
                <a:t>UNSAM – Escuela de C&amp;T</a:t>
              </a:r>
            </a:p>
          </p:txBody>
        </p:sp>
        <p:sp>
          <p:nvSpPr>
            <p:cNvPr id="89095" name="Text Box 5"/>
            <p:cNvSpPr txBox="1">
              <a:spLocks noChangeArrowheads="1"/>
            </p:cNvSpPr>
            <p:nvPr/>
          </p:nvSpPr>
          <p:spPr bwMode="auto">
            <a:xfrm>
              <a:off x="3352" y="1526"/>
              <a:ext cx="1641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_tradnl" sz="2400" dirty="0"/>
                <a:t>Empresas privadas</a:t>
              </a:r>
            </a:p>
            <a:p>
              <a:pPr>
                <a:spcBef>
                  <a:spcPct val="20000"/>
                </a:spcBef>
              </a:pPr>
              <a:r>
                <a:rPr lang="es-ES_tradnl" sz="2000" dirty="0" err="1"/>
                <a:t>Aldar</a:t>
              </a:r>
              <a:r>
                <a:rPr lang="es-ES_tradnl" sz="2000" dirty="0"/>
                <a:t> S.A.</a:t>
              </a:r>
            </a:p>
            <a:p>
              <a:pPr>
                <a:spcBef>
                  <a:spcPct val="20000"/>
                </a:spcBef>
              </a:pPr>
              <a:r>
                <a:rPr lang="es-ES_tradnl" sz="2000" dirty="0" err="1"/>
                <a:t>Edenor</a:t>
              </a:r>
              <a:r>
                <a:rPr lang="es-ES_tradnl" sz="2000" dirty="0"/>
                <a:t> S.A.</a:t>
              </a:r>
            </a:p>
            <a:p>
              <a:pPr>
                <a:spcBef>
                  <a:spcPct val="20000"/>
                </a:spcBef>
              </a:pPr>
              <a:r>
                <a:rPr lang="es-ES_tradnl" sz="2000" dirty="0" err="1"/>
                <a:t>Eurotec</a:t>
              </a:r>
              <a:r>
                <a:rPr lang="es-ES_tradnl" sz="2000" dirty="0"/>
                <a:t> S.R.L.</a:t>
              </a:r>
            </a:p>
            <a:p>
              <a:pPr>
                <a:spcBef>
                  <a:spcPct val="20000"/>
                </a:spcBef>
              </a:pPr>
              <a:r>
                <a:rPr lang="es-ES_tradnl" sz="2000" dirty="0"/>
                <a:t>Q-Max S.R.L.</a:t>
              </a:r>
            </a:p>
            <a:p>
              <a:pPr>
                <a:spcBef>
                  <a:spcPct val="20000"/>
                </a:spcBef>
              </a:pPr>
              <a:r>
                <a:rPr lang="es-ES_tradnl" sz="2000" dirty="0" err="1"/>
                <a:t>Tyco</a:t>
              </a:r>
              <a:r>
                <a:rPr lang="es-ES_tradnl" sz="2000" dirty="0"/>
                <a:t> S.A.</a:t>
              </a:r>
            </a:p>
          </p:txBody>
        </p:sp>
        <p:sp>
          <p:nvSpPr>
            <p:cNvPr id="89096" name="Line 6"/>
            <p:cNvSpPr>
              <a:spLocks noChangeShapeType="1"/>
            </p:cNvSpPr>
            <p:nvPr/>
          </p:nvSpPr>
          <p:spPr bwMode="auto">
            <a:xfrm flipV="1">
              <a:off x="249" y="1728"/>
              <a:ext cx="4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9097" name="Line 7"/>
            <p:cNvSpPr>
              <a:spLocks noChangeShapeType="1"/>
            </p:cNvSpPr>
            <p:nvPr/>
          </p:nvSpPr>
          <p:spPr bwMode="auto">
            <a:xfrm>
              <a:off x="3152" y="1525"/>
              <a:ext cx="0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2432050" y="5085184"/>
            <a:ext cx="5407025" cy="6007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07268" tIns="53635" rIns="107268" bIns="5363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3200" dirty="0"/>
              <a:t>2012 – 2016</a:t>
            </a: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1712913" y="1772816"/>
            <a:ext cx="6696075" cy="84613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lIns="107268" tIns="53635" rIns="107268" bIns="53635">
            <a:spAutoFit/>
          </a:bodyPr>
          <a:lstStyle/>
          <a:p>
            <a:pPr algn="ctr"/>
            <a:r>
              <a:rPr lang="es-ES_tradnl" sz="2300" dirty="0"/>
              <a:t> </a:t>
            </a:r>
            <a:r>
              <a:rPr lang="es-ES_tradnl" sz="2800" dirty="0"/>
              <a:t>Consorcio IRESUD</a:t>
            </a:r>
          </a:p>
          <a:p>
            <a:pPr algn="ctr"/>
            <a:r>
              <a:rPr lang="es-ES_tradnl" sz="2000" dirty="0"/>
              <a:t>Interconexión a Red de Energía Solar Urbana Distribuida</a:t>
            </a: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2432720" y="5894387"/>
            <a:ext cx="5400600" cy="84698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07268" tIns="53635" rIns="107268" bIns="53635">
            <a:spAutoFit/>
          </a:bodyPr>
          <a:lstStyle/>
          <a:p>
            <a:pPr algn="ctr"/>
            <a:r>
              <a:rPr lang="es-ES_tradnl" sz="2400" dirty="0"/>
              <a:t> Acuerdos de colaboración con aproximadamente 40 instituciones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372834818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Las energías renovables en el consumo eléctrico global 2014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5076879"/>
              </p:ext>
            </p:extLst>
          </p:nvPr>
        </p:nvGraphicFramePr>
        <p:xfrm>
          <a:off x="416496" y="1628801"/>
          <a:ext cx="87713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169024" y="2348880"/>
            <a:ext cx="4104456" cy="181588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≈ 59% de la nueva potencia instalada y generaron ≈ 22,8% del consumo 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3973024996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8760"/>
            <a:ext cx="8915400" cy="247667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0400" indent="-660400">
              <a:buFont typeface="Wingdings" pitchFamily="2" charset="2"/>
              <a:buChar char="q"/>
            </a:pPr>
            <a:r>
              <a:rPr lang="es-ES" dirty="0"/>
              <a:t>Impulsar la introducción en el país la generación FV distribuida conectada a la red eléctrica en áreas urbanas y periurbanas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8504" y="3904655"/>
            <a:ext cx="8915400" cy="204462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Cambio de Paradigma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800" dirty="0">
                <a:latin typeface="+mn-lt"/>
              </a:rPr>
              <a:t>Generación Centralizada + Transporte + Distribución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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800" dirty="0">
                <a:latin typeface="+mn-lt"/>
                <a:sym typeface="Symbol"/>
              </a:rPr>
              <a:t>GC + T + D </a:t>
            </a:r>
            <a:r>
              <a:rPr lang="es-ES" sz="2800" dirty="0">
                <a:solidFill>
                  <a:srgbClr val="FF0000"/>
                </a:solidFill>
                <a:latin typeface="+mn-lt"/>
                <a:sym typeface="Symbol"/>
              </a:rPr>
              <a:t>+ Generación en el Lugar de Consumo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6506" y="0"/>
            <a:ext cx="8892988" cy="824499"/>
          </a:xfrm>
        </p:spPr>
        <p:txBody>
          <a:bodyPr/>
          <a:lstStyle/>
          <a:p>
            <a:r>
              <a:rPr lang="es-AR" dirty="0"/>
              <a:t>Cambio de modelo</a:t>
            </a:r>
            <a:br>
              <a:rPr lang="es-AR" dirty="0"/>
            </a:br>
            <a:r>
              <a:rPr lang="es-AR" dirty="0"/>
              <a:t>desafío para el sector eléctrico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1 Título"/>
          <p:cNvSpPr>
            <a:spLocks noGrp="1"/>
          </p:cNvSpPr>
          <p:nvPr>
            <p:ph type="title"/>
          </p:nvPr>
        </p:nvSpPr>
        <p:spPr bwMode="auto">
          <a:xfrm>
            <a:off x="495300" y="260648"/>
            <a:ext cx="8915400" cy="1143000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3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Potencia de los Sistemas FV</a:t>
            </a:r>
            <a:br>
              <a:rPr lang="es-AR" sz="3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AR" sz="3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piloto instalados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88504" y="1556792"/>
          <a:ext cx="8915401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8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/>
                        <a:t>Pot</a:t>
                      </a:r>
                      <a:r>
                        <a:rPr lang="es-AR" dirty="0"/>
                        <a:t>. Campo FV (</a:t>
                      </a:r>
                      <a:r>
                        <a:rPr lang="es-AR" dirty="0" err="1"/>
                        <a:t>kW</a:t>
                      </a:r>
                      <a:r>
                        <a:rPr lang="es-AR" baseline="-25000" dirty="0" err="1"/>
                        <a:t>p</a:t>
                      </a:r>
                      <a:r>
                        <a:rPr lang="es-A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Superficie Paneles (m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/>
                        <a:t>Pot</a:t>
                      </a:r>
                      <a:r>
                        <a:rPr lang="es-AR" dirty="0"/>
                        <a:t>. Inversor (</a:t>
                      </a:r>
                      <a:r>
                        <a:rPr lang="es-AR" dirty="0" err="1"/>
                        <a:t>kW</a:t>
                      </a:r>
                      <a:r>
                        <a:rPr lang="es-A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Energía Anual Generada (</a:t>
                      </a:r>
                      <a:r>
                        <a:rPr lang="es-AR" dirty="0" err="1"/>
                        <a:t>Bs.As</a:t>
                      </a:r>
                      <a:r>
                        <a:rPr lang="es-AR" dirty="0"/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1,9 (8 paneles)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2.400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/año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2,9 (12 paneles)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3.900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4,8 (20 paneles)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6.500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09700" y="3933056"/>
            <a:ext cx="9073008" cy="20005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Consumo residencial medio per </a:t>
            </a:r>
            <a:r>
              <a:rPr lang="es-AR" sz="2400" dirty="0" err="1"/>
              <a:t>capita</a:t>
            </a:r>
            <a:r>
              <a:rPr lang="es-AR" sz="2400" dirty="0"/>
              <a:t> Año 2015 </a:t>
            </a:r>
            <a:r>
              <a:rPr lang="es-AR" sz="2400" dirty="0">
                <a:sym typeface="Symbol" panose="05050102010706020507" pitchFamily="18" charset="2"/>
              </a:rPr>
              <a:t> 106 </a:t>
            </a:r>
            <a:r>
              <a:rPr lang="es-AR" sz="2400" dirty="0" err="1">
                <a:sym typeface="Symbol" panose="05050102010706020507" pitchFamily="18" charset="2"/>
              </a:rPr>
              <a:t>kWh</a:t>
            </a:r>
            <a:r>
              <a:rPr lang="es-AR" sz="2400" dirty="0">
                <a:sym typeface="Symbol" panose="05050102010706020507" pitchFamily="18" charset="2"/>
              </a:rPr>
              <a:t>/mes</a:t>
            </a:r>
            <a:endParaRPr lang="es-AR" sz="2400" dirty="0"/>
          </a:p>
          <a:p>
            <a:pPr algn="ctr"/>
            <a:endParaRPr lang="es-AR" sz="2400" dirty="0"/>
          </a:p>
          <a:p>
            <a:pPr algn="ctr"/>
            <a:r>
              <a:rPr lang="es-AR" sz="2400" dirty="0"/>
              <a:t>Vivienda unifamiliar: 400 </a:t>
            </a:r>
            <a:r>
              <a:rPr lang="es-AR" sz="2400" dirty="0" err="1"/>
              <a:t>kWh</a:t>
            </a:r>
            <a:r>
              <a:rPr lang="es-AR" sz="2400" dirty="0"/>
              <a:t>/mes</a:t>
            </a:r>
          </a:p>
          <a:p>
            <a:pPr algn="ctr"/>
            <a:endParaRPr lang="es-AR" sz="2400" dirty="0"/>
          </a:p>
          <a:p>
            <a:pPr algn="ctr"/>
            <a:r>
              <a:rPr lang="es-AR" sz="2800" dirty="0">
                <a:sym typeface="Symbol"/>
              </a:rPr>
              <a:t> 4.800 </a:t>
            </a:r>
            <a:r>
              <a:rPr lang="es-AR" sz="2800" dirty="0" err="1">
                <a:sym typeface="Symbol"/>
              </a:rPr>
              <a:t>kWh</a:t>
            </a:r>
            <a:r>
              <a:rPr lang="es-AR" sz="2800" dirty="0">
                <a:sym typeface="Symbol"/>
              </a:rPr>
              <a:t>/año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xmlns="" val="879262669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http://www.wind-works.org/cms/uploads/RTEmagicC_IEA-Trends-in-Solar-PV-Applications-Worldwide-01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3147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372" name="AutoShape 4" descr="http://www.wind-works.org/cms/uploads/RTEmagicC_IEA-Trends-in-Solar-PV-Applications-Worldwide-01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3147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374" name="AutoShape 6" descr="http://www.wind-works.org/cms/uploads/RTEmagicC_IEA-Trends-in-Solar-PV-Applications-Worldwide-01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3147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 bwMode="auto">
          <a:xfrm>
            <a:off x="776536" y="260648"/>
            <a:ext cx="8496944" cy="720080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4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Configuración de  sistemas </a:t>
            </a:r>
            <a:r>
              <a:rPr lang="es-AR" sz="4000" b="1" cap="all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fv</a:t>
            </a:r>
            <a:endParaRPr lang="es-AR" sz="4000" b="1" cap="all" dirty="0" smtClean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orbel" pitchFamily="34" charset="0"/>
            </a:endParaRPr>
          </a:p>
        </p:txBody>
      </p:sp>
      <p:pic>
        <p:nvPicPr>
          <p:cNvPr id="8" name="7 Imagen" descr="712-1"/>
          <p:cNvPicPr/>
          <p:nvPr/>
        </p:nvPicPr>
        <p:blipFill>
          <a:blip r:embed="rId2" cstate="print"/>
          <a:srcRect l="2426" t="4353" r="2079" b="1632"/>
          <a:stretch>
            <a:fillRect/>
          </a:stretch>
        </p:blipFill>
        <p:spPr bwMode="auto">
          <a:xfrm>
            <a:off x="566439" y="1268760"/>
            <a:ext cx="8732891" cy="55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88504" y="908720"/>
            <a:ext cx="6840760" cy="7386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i="1" dirty="0" smtClean="0">
                <a:solidFill>
                  <a:srgbClr val="0070C0"/>
                </a:solidFill>
              </a:rPr>
              <a:t>AEA 90364 – Parte 7 – Sección 712 </a:t>
            </a:r>
          </a:p>
          <a:p>
            <a:r>
              <a:rPr lang="es-AR" dirty="0" smtClean="0"/>
              <a:t> Sistemas de suministro de energía mediante paneles solares FV</a:t>
            </a:r>
            <a:endParaRPr lang="es-A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7" t="12810" r="15640" b="13973"/>
          <a:stretch/>
        </p:blipFill>
        <p:spPr>
          <a:xfrm>
            <a:off x="-330419" y="-95750"/>
            <a:ext cx="8719569" cy="6953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3966" y="4810544"/>
            <a:ext cx="2980748" cy="2047461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-151649" y="152724"/>
            <a:ext cx="3675160" cy="3866323"/>
            <a:chOff x="145876" y="152723"/>
            <a:chExt cx="3392454" cy="38663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5876" y="152723"/>
              <a:ext cx="3319008" cy="3847180"/>
            </a:xfrm>
            <a:prstGeom prst="rect">
              <a:avLst/>
            </a:prstGeom>
          </p:spPr>
        </p:pic>
        <p:sp>
          <p:nvSpPr>
            <p:cNvPr id="11" name="Rectangular Callout 10"/>
            <p:cNvSpPr/>
            <p:nvPr/>
          </p:nvSpPr>
          <p:spPr>
            <a:xfrm>
              <a:off x="147498" y="152723"/>
              <a:ext cx="3390832" cy="3866322"/>
            </a:xfrm>
            <a:prstGeom prst="wedgeRectCallout">
              <a:avLst>
                <a:gd name="adj1" fmla="val 79079"/>
                <a:gd name="adj2" fmla="val 24461"/>
              </a:avLst>
            </a:prstGeom>
            <a:noFill/>
            <a:ln w="476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6100293" y="537333"/>
            <a:ext cx="4037283" cy="3308809"/>
            <a:chOff x="6331860" y="-95755"/>
            <a:chExt cx="5755746" cy="38925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1474" y="-95755"/>
              <a:ext cx="5736132" cy="3892503"/>
            </a:xfrm>
            <a:prstGeom prst="rect">
              <a:avLst/>
            </a:prstGeom>
          </p:spPr>
        </p:pic>
        <p:sp>
          <p:nvSpPr>
            <p:cNvPr id="6" name="Rectangular Callout 5"/>
            <p:cNvSpPr/>
            <p:nvPr/>
          </p:nvSpPr>
          <p:spPr>
            <a:xfrm>
              <a:off x="6331860" y="-95754"/>
              <a:ext cx="5754124" cy="3892501"/>
            </a:xfrm>
            <a:prstGeom prst="wedgeRectCallout">
              <a:avLst>
                <a:gd name="adj1" fmla="val -71457"/>
                <a:gd name="adj2" fmla="val 38965"/>
              </a:avLst>
            </a:prstGeom>
            <a:noFill/>
            <a:ln w="476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3512840" y="6458829"/>
            <a:ext cx="1953441" cy="35454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</a:ln>
        </p:spPr>
        <p:txBody>
          <a:bodyPr wrap="square" lIns="107277" tIns="53639" rIns="107277" bIns="5363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rgbClr val="0070C0"/>
                </a:solidFill>
                <a:latin typeface="Corbel" pitchFamily="34" charset="0"/>
              </a:rPr>
              <a:t>www.iresud.com.ar</a:t>
            </a:r>
          </a:p>
        </p:txBody>
      </p:sp>
    </p:spTree>
    <p:extLst>
      <p:ext uri="{BB962C8B-B14F-4D97-AF65-F5344CB8AC3E}">
        <p14:creationId xmlns:p14="http://schemas.microsoft.com/office/powerpoint/2010/main" xmlns="" val="4173371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/>
              <a:t>Centro atómico constituyentes – </a:t>
            </a:r>
            <a:r>
              <a:rPr lang="es-CL" dirty="0" err="1"/>
              <a:t>cNEA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1412776"/>
            <a:ext cx="60658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790" y="1412776"/>
            <a:ext cx="3687762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049" y="4561284"/>
            <a:ext cx="20351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6753200" y="95609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Pérgola FV (5 kW)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4114645698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6506" y="188640"/>
            <a:ext cx="8892988" cy="514838"/>
          </a:xfrm>
        </p:spPr>
        <p:txBody>
          <a:bodyPr/>
          <a:lstStyle/>
          <a:p>
            <a:pPr>
              <a:defRPr/>
            </a:pPr>
            <a:r>
              <a:rPr lang="es-AR" dirty="0"/>
              <a:t>FACULTAD DE INFORMÁTICA – UNLP </a:t>
            </a:r>
            <a:br>
              <a:rPr lang="es-AR" dirty="0"/>
            </a:b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321152" y="1087576"/>
            <a:ext cx="3168352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DC: 72 × 235 </a:t>
            </a:r>
            <a:r>
              <a:rPr lang="es-AR" dirty="0" err="1"/>
              <a:t>W</a:t>
            </a:r>
            <a:r>
              <a:rPr lang="es-AR" baseline="-25000" dirty="0" err="1"/>
              <a:t>p</a:t>
            </a:r>
            <a:r>
              <a:rPr lang="es-AR" dirty="0"/>
              <a:t> ≈ 17 </a:t>
            </a:r>
            <a:r>
              <a:rPr lang="es-AR" dirty="0" err="1"/>
              <a:t>kW</a:t>
            </a:r>
            <a:r>
              <a:rPr lang="es-AR" baseline="-25000" dirty="0" err="1"/>
              <a:t>p</a:t>
            </a:r>
            <a:endParaRPr lang="es-AR" baseline="-25000" dirty="0"/>
          </a:p>
          <a:p>
            <a:r>
              <a:rPr lang="es-AR" dirty="0"/>
              <a:t>AC: 3 × 4,6 </a:t>
            </a:r>
            <a:r>
              <a:rPr lang="es-AR" dirty="0" err="1"/>
              <a:t>kW</a:t>
            </a:r>
            <a:r>
              <a:rPr lang="es-AR" dirty="0"/>
              <a:t> + 1 × 2,8 </a:t>
            </a:r>
            <a:r>
              <a:rPr lang="es-AR" dirty="0" err="1"/>
              <a:t>kW</a:t>
            </a:r>
            <a:endParaRPr lang="es-AR" dirty="0"/>
          </a:p>
          <a:p>
            <a:endParaRPr lang="es-AR" dirty="0"/>
          </a:p>
          <a:p>
            <a:r>
              <a:rPr lang="es-AR" dirty="0"/>
              <a:t>Generó ≈ 25.000 </a:t>
            </a:r>
            <a:r>
              <a:rPr lang="es-AR" dirty="0" err="1"/>
              <a:t>kWh</a:t>
            </a:r>
            <a:r>
              <a:rPr lang="es-AR" dirty="0"/>
              <a:t>/año</a:t>
            </a:r>
          </a:p>
          <a:p>
            <a:r>
              <a:rPr lang="es-AR" dirty="0"/>
              <a:t>Aprox. 6% del consumo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999654"/>
            <a:ext cx="58293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022" y="2708920"/>
            <a:ext cx="55705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40902265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Granadero </a:t>
            </a:r>
            <a:r>
              <a:rPr lang="es-AR" dirty="0" err="1"/>
              <a:t>baigorria</a:t>
            </a:r>
            <a:r>
              <a:rPr lang="es-AR" dirty="0"/>
              <a:t> – santa fe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733" y="1323999"/>
            <a:ext cx="6300787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96" y="2115467"/>
            <a:ext cx="27495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4115" y="91513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Mobiliario Urbano Umbráculo en Plazoleta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846268895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Secretaría de energía de corrientes</a:t>
            </a:r>
          </a:p>
        </p:txBody>
      </p:sp>
      <p:pic>
        <p:nvPicPr>
          <p:cNvPr id="4" name="9 Imagen" descr="image008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86"/>
          <a:stretch>
            <a:fillRect/>
          </a:stretch>
        </p:blipFill>
        <p:spPr bwMode="auto">
          <a:xfrm>
            <a:off x="416496" y="1700808"/>
            <a:ext cx="5003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0 Imagen" descr="image006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3" t="11067" b="2438"/>
          <a:stretch>
            <a:fillRect/>
          </a:stretch>
        </p:blipFill>
        <p:spPr bwMode="auto">
          <a:xfrm>
            <a:off x="5637212" y="1125538"/>
            <a:ext cx="3924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64568" y="112553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Lucernario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992274244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Título"/>
          <p:cNvSpPr>
            <a:spLocks noGrp="1"/>
          </p:cNvSpPr>
          <p:nvPr>
            <p:ph type="title"/>
          </p:nvPr>
        </p:nvSpPr>
        <p:spPr bwMode="auto">
          <a:xfrm>
            <a:off x="1352600" y="1628800"/>
            <a:ext cx="7481961" cy="2880320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NORMATIVA, RESOLUCIONES Y LEYES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260648"/>
            <a:ext cx="9705528" cy="936104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AR" sz="4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NORMATIVA, Resoluciones y LEYES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0512" y="1196752"/>
            <a:ext cx="8850188" cy="4896543"/>
          </a:xfrm>
        </p:spPr>
        <p:txBody>
          <a:bodyPr/>
          <a:lstStyle/>
          <a:p>
            <a:pPr marL="68075"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s-ES_tradnl" sz="2400" dirty="0"/>
              <a:t>Santa Fe: Res. EPE </a:t>
            </a:r>
            <a:r>
              <a:rPr lang="es-ES" sz="2400" dirty="0"/>
              <a:t>442/10/2013, GD con FR (1</a:t>
            </a:r>
            <a:r>
              <a:rPr lang="es-ES" sz="2400" baseline="30000" dirty="0"/>
              <a:t>ra</a:t>
            </a:r>
            <a:r>
              <a:rPr lang="es-ES" sz="2400" dirty="0"/>
              <a:t> en el país)</a:t>
            </a:r>
            <a:endParaRPr lang="es-ES_tradnl" sz="2400" dirty="0"/>
          </a:p>
          <a:p>
            <a:pPr marL="68075"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s-AR" sz="2400" dirty="0"/>
              <a:t>Mendoza: Ley 7549/2006, Energías Eólica y Solar – Res. EPRE 019/2015: Reglamento técnico y de facturación GD</a:t>
            </a:r>
          </a:p>
          <a:p>
            <a:pPr marL="68075"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s-AR" sz="2400" dirty="0"/>
              <a:t>Buenos Aires: Res. 453/2013, generación distribuida (≥ 100 </a:t>
            </a:r>
            <a:r>
              <a:rPr lang="es-AR" sz="2400" dirty="0" err="1"/>
              <a:t>kW</a:t>
            </a:r>
            <a:r>
              <a:rPr lang="es-AR" sz="2400" dirty="0"/>
              <a:t>)</a:t>
            </a:r>
          </a:p>
          <a:p>
            <a:pPr marL="68075"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s-ES" sz="2400" dirty="0"/>
              <a:t>Salta: Ley 7824/14 – Res. 1315/14, </a:t>
            </a:r>
            <a:r>
              <a:rPr lang="es-AR" sz="2400" dirty="0"/>
              <a:t>Balance Neto.</a:t>
            </a:r>
            <a:endParaRPr lang="es-AR" sz="2400" dirty="0">
              <a:sym typeface="Symbol"/>
            </a:endParaRPr>
          </a:p>
          <a:p>
            <a:pPr marL="68075"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s-AR" sz="2400" dirty="0"/>
              <a:t>Córdoba, Entre Ríos, Neuquén, Santiago del Estero, Tucumán, …</a:t>
            </a:r>
            <a:endParaRPr lang="es-ES" sz="2400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Crecimiento anual de la potencia total instalada a nivel mundial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11138" b="4950"/>
          <a:stretch>
            <a:fillRect/>
          </a:stretch>
        </p:blipFill>
        <p:spPr bwMode="auto">
          <a:xfrm>
            <a:off x="560512" y="1268760"/>
            <a:ext cx="9143349" cy="537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472707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congreso de la nación</a:t>
            </a:r>
            <a:br>
              <a:rPr lang="es-AR" dirty="0"/>
            </a:br>
            <a:r>
              <a:rPr lang="es-AR" dirty="0"/>
              <a:t>Proyectos de LEY  sobre GD con 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916832"/>
            <a:ext cx="8915400" cy="4209331"/>
          </a:xfrm>
        </p:spPr>
        <p:txBody>
          <a:bodyPr/>
          <a:lstStyle/>
          <a:p>
            <a:r>
              <a:rPr lang="es-AR" sz="4000" dirty="0"/>
              <a:t>6 proyectos de Ley en Cámara de Diputados de la Nación</a:t>
            </a:r>
          </a:p>
          <a:p>
            <a:r>
              <a:rPr lang="es-AR" sz="4000" dirty="0" smtClean="0"/>
              <a:t>2 Proyectos </a:t>
            </a:r>
            <a:r>
              <a:rPr lang="es-AR" sz="4000" dirty="0"/>
              <a:t>de Ley en Cámara de Senadores de la Nación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56" y="125760"/>
            <a:ext cx="9793088" cy="1143000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32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Reglamentaciones Vigentes o en Desarrollo</a:t>
            </a:r>
            <a:br>
              <a:rPr lang="es-AR" sz="32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</a:br>
            <a:r>
              <a:rPr lang="es-AR" sz="32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Cuestiones Técnicas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6536" y="1340768"/>
            <a:ext cx="8640960" cy="5112569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s-AR" sz="2800" dirty="0"/>
              <a:t>Conexión monofásica o trifásica, según </a:t>
            </a:r>
            <a:r>
              <a:rPr lang="es-AR" sz="2800" dirty="0" smtClean="0"/>
              <a:t>potencia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s-AR" sz="2800" dirty="0" smtClean="0"/>
              <a:t>Límite de inyección de componentes armónicos </a:t>
            </a:r>
            <a:r>
              <a:rPr lang="es-AR" sz="2800" smtClean="0"/>
              <a:t>de acuerdo con IEC 61000-3-2</a:t>
            </a:r>
            <a:endParaRPr lang="es-AR" sz="2800" dirty="0"/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s-AR" sz="2800" dirty="0"/>
              <a:t>Elementos de protección y maniobra incluidos en inversor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s-AR" sz="2800" dirty="0"/>
              <a:t>Desconexión automática ante corte del suministro eléctrico o parámetros fuera de rango (tensión, frecuencia)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s-AR" sz="2800" dirty="0"/>
              <a:t>Reconexión automática</a:t>
            </a:r>
          </a:p>
          <a:p>
            <a:pPr lvl="1">
              <a:spcBef>
                <a:spcPts val="1800"/>
              </a:spcBef>
            </a:pPr>
            <a:endParaRPr lang="es-AR" sz="2800" dirty="0"/>
          </a:p>
        </p:txBody>
      </p:sp>
    </p:spTree>
    <p:extLst>
      <p:ext uri="{BB962C8B-B14F-4D97-AF65-F5344CB8AC3E}">
        <p14:creationId xmlns="" xmlns:p14="http://schemas.microsoft.com/office/powerpoint/2010/main" val="10492250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Medición neta de energía</a:t>
            </a:r>
            <a:br>
              <a:rPr lang="es-AR" dirty="0"/>
            </a:br>
            <a:r>
              <a:rPr lang="es-AR" dirty="0"/>
              <a:t>Generada – consumida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644786"/>
            <a:ext cx="8008390" cy="437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61112" y="6376368"/>
            <a:ext cx="3168352" cy="292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 err="1"/>
              <a:t>Fuente</a:t>
            </a:r>
            <a:r>
              <a:rPr lang="en-US" sz="1200" dirty="0"/>
              <a:t>: EDENOR (2015)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Mediciones de consumo y generación independientes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916832"/>
            <a:ext cx="775951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61112" y="6376368"/>
            <a:ext cx="3168352" cy="292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/>
            <a:r>
              <a:rPr lang="en-US" sz="1200" dirty="0" err="1"/>
              <a:t>Fuente</a:t>
            </a:r>
            <a:r>
              <a:rPr lang="en-US" sz="1200" dirty="0"/>
              <a:t>: EDENOR (2015)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24499"/>
            <a:ext cx="9906000" cy="6033501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473280" y="6417599"/>
            <a:ext cx="2298427" cy="3237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7277" tIns="53639" rIns="107277" bIns="5363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Fuente: CADER (2015)</a:t>
            </a:r>
            <a:endParaRPr lang="es-ES_tradnl" sz="14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Costos de generación y tarifas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0042230"/>
              </p:ext>
            </p:extLst>
          </p:nvPr>
        </p:nvGraphicFramePr>
        <p:xfrm>
          <a:off x="5529063" y="1556792"/>
          <a:ext cx="4242643" cy="204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4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5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0" dirty="0"/>
                        <a:t>Tarifa Residencial Febrero’16</a:t>
                      </a:r>
                    </a:p>
                    <a:p>
                      <a:pPr algn="ctr"/>
                      <a:r>
                        <a:rPr lang="es-AR" sz="2000" b="0" baseline="0" dirty="0"/>
                        <a:t>3</a:t>
                      </a:r>
                      <a:r>
                        <a:rPr lang="es-AR" sz="2000" b="0" dirty="0"/>
                        <a:t>00 </a:t>
                      </a:r>
                      <a:r>
                        <a:rPr lang="es-AR" sz="2000" b="0" dirty="0" err="1"/>
                        <a:t>kWh</a:t>
                      </a:r>
                      <a:r>
                        <a:rPr lang="es-AR" sz="2000" b="0" dirty="0"/>
                        <a:t>/mes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621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EPEN</a:t>
                      </a:r>
                    </a:p>
                    <a:p>
                      <a:pPr algn="ctr"/>
                      <a:r>
                        <a:rPr lang="es-AR" sz="1600" dirty="0"/>
                        <a:t>T1 –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0,686 $/</a:t>
                      </a:r>
                      <a:r>
                        <a:rPr lang="es-AR" sz="1800" dirty="0" err="1"/>
                        <a:t>kWh</a:t>
                      </a:r>
                      <a:endParaRPr lang="es-AR" sz="1800" dirty="0"/>
                    </a:p>
                    <a:p>
                      <a:pPr algn="ctr"/>
                      <a:r>
                        <a:rPr lang="es-AR" sz="1600" dirty="0"/>
                        <a:t>(47 U$S/</a:t>
                      </a:r>
                      <a:r>
                        <a:rPr lang="es-AR" sz="1600" dirty="0" err="1"/>
                        <a:t>MWh</a:t>
                      </a:r>
                      <a:r>
                        <a:rPr lang="es-AR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752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EDENOR</a:t>
                      </a:r>
                    </a:p>
                    <a:p>
                      <a:pPr algn="ctr"/>
                      <a:r>
                        <a:rPr lang="es-AR" sz="1600" dirty="0"/>
                        <a:t>T1 – R2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0,448 $/</a:t>
                      </a:r>
                      <a:r>
                        <a:rPr lang="es-AR" sz="1800" dirty="0" err="1"/>
                        <a:t>kWh</a:t>
                      </a:r>
                      <a:endParaRPr lang="es-AR" sz="1800" dirty="0"/>
                    </a:p>
                    <a:p>
                      <a:pPr algn="ctr"/>
                      <a:r>
                        <a:rPr lang="es-AR" sz="1600" dirty="0"/>
                        <a:t>(30 U$S/</a:t>
                      </a:r>
                      <a:r>
                        <a:rPr lang="es-AR" sz="1600" dirty="0" err="1"/>
                        <a:t>MWh</a:t>
                      </a:r>
                      <a:r>
                        <a:rPr lang="es-AR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9842772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507341" y="165049"/>
            <a:ext cx="8891323" cy="660196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400" cap="none" dirty="0">
                <a:ln>
                  <a:noFill/>
                </a:ln>
                <a:solidFill>
                  <a:srgbClr val="E46C0A"/>
                </a:solidFill>
                <a:effectLst/>
              </a:rPr>
              <a:t>FITR 2013 – Energía – Proyecto N° 0039</a:t>
            </a:r>
            <a:br>
              <a:rPr lang="es-AR" sz="2400" cap="none" dirty="0">
                <a:ln>
                  <a:noFill/>
                </a:ln>
                <a:solidFill>
                  <a:srgbClr val="E46C0A"/>
                </a:solidFill>
                <a:effectLst/>
              </a:rPr>
            </a:br>
            <a:r>
              <a:rPr lang="es-AR" sz="3200" cap="none" dirty="0">
                <a:ln>
                  <a:noFill/>
                </a:ln>
                <a:solidFill>
                  <a:srgbClr val="E46C0A"/>
                </a:solidFill>
                <a:effectLst/>
              </a:rPr>
              <a:t>Generación FV Distribuida y Redes Inteligentes en la localidad de Centenario, </a:t>
            </a:r>
            <a:r>
              <a:rPr lang="es-AR" sz="3200" cap="none" dirty="0" err="1">
                <a:ln>
                  <a:noFill/>
                </a:ln>
                <a:solidFill>
                  <a:srgbClr val="E46C0A"/>
                </a:solidFill>
                <a:effectLst/>
              </a:rPr>
              <a:t>Pcia</a:t>
            </a:r>
            <a:r>
              <a:rPr lang="es-AR" sz="3200" cap="none" dirty="0">
                <a:ln>
                  <a:noFill/>
                </a:ln>
                <a:solidFill>
                  <a:srgbClr val="E46C0A"/>
                </a:solidFill>
                <a:effectLst/>
              </a:rPr>
              <a:t>. del Neuquén</a:t>
            </a:r>
            <a:br>
              <a:rPr lang="es-AR" sz="3200" cap="none" dirty="0">
                <a:ln>
                  <a:noFill/>
                </a:ln>
                <a:solidFill>
                  <a:srgbClr val="E46C0A"/>
                </a:solidFill>
                <a:effectLst/>
              </a:rPr>
            </a:br>
            <a:r>
              <a:rPr lang="es-AR" sz="3200" cap="none" dirty="0">
                <a:ln>
                  <a:noFill/>
                </a:ln>
                <a:solidFill>
                  <a:srgbClr val="E46C0A"/>
                </a:solidFill>
                <a:effectLst/>
              </a:rPr>
              <a:t>Una Experiencia Piloto para otras Áreas Urbanas</a:t>
            </a:r>
            <a:r>
              <a:rPr lang="es-AR" cap="none" dirty="0">
                <a:ln>
                  <a:noFill/>
                </a:ln>
                <a:solidFill>
                  <a:srgbClr val="E46C0A"/>
                </a:solidFill>
                <a:effectLst/>
              </a:rPr>
              <a:t/>
            </a:r>
            <a:br>
              <a:rPr lang="es-AR" cap="none" dirty="0">
                <a:ln>
                  <a:noFill/>
                </a:ln>
                <a:solidFill>
                  <a:srgbClr val="E46C0A"/>
                </a:solidFill>
                <a:effectLst/>
              </a:rPr>
            </a:br>
            <a:endParaRPr lang="es-ES_tradnl" cap="none" dirty="0">
              <a:ln>
                <a:noFill/>
              </a:ln>
              <a:solidFill>
                <a:srgbClr val="E46C0A"/>
              </a:solidFill>
              <a:effectLst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39775" y="3067173"/>
            <a:ext cx="8659151" cy="2722862"/>
            <a:chOff x="204" y="1423"/>
            <a:chExt cx="5035" cy="1275"/>
          </a:xfrm>
        </p:grpSpPr>
        <p:sp>
          <p:nvSpPr>
            <p:cNvPr id="89094" name="Text Box 4"/>
            <p:cNvSpPr txBox="1">
              <a:spLocks noChangeArrowheads="1"/>
            </p:cNvSpPr>
            <p:nvPr/>
          </p:nvSpPr>
          <p:spPr bwMode="auto">
            <a:xfrm>
              <a:off x="204" y="1423"/>
              <a:ext cx="2948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65238" indent="-1265238">
                <a:lnSpc>
                  <a:spcPct val="150000"/>
                </a:lnSpc>
                <a:spcBef>
                  <a:spcPct val="20000"/>
                </a:spcBef>
              </a:pPr>
              <a:r>
                <a:rPr lang="es-ES_tradnl" sz="2800" dirty="0"/>
                <a:t>Instituciones  públicas</a:t>
              </a:r>
            </a:p>
            <a:p>
              <a:pPr marL="1265238" indent="-1265238">
                <a:lnSpc>
                  <a:spcPct val="150000"/>
                </a:lnSpc>
                <a:spcBef>
                  <a:spcPts val="600"/>
                </a:spcBef>
              </a:pPr>
              <a:r>
                <a:rPr lang="es-ES_tradnl" sz="2800" dirty="0"/>
                <a:t>EPEN</a:t>
              </a:r>
            </a:p>
            <a:p>
              <a:pPr marL="1265238" indent="-1265238">
                <a:lnSpc>
                  <a:spcPct val="150000"/>
                </a:lnSpc>
                <a:spcBef>
                  <a:spcPts val="600"/>
                </a:spcBef>
              </a:pPr>
              <a:r>
                <a:rPr lang="es-ES_tradnl" sz="2800" dirty="0"/>
                <a:t>UNSAM – Escuela de C&amp;T</a:t>
              </a:r>
            </a:p>
            <a:p>
              <a:pPr marL="1265238" indent="-1265238">
                <a:lnSpc>
                  <a:spcPct val="150000"/>
                </a:lnSpc>
                <a:spcBef>
                  <a:spcPts val="600"/>
                </a:spcBef>
              </a:pPr>
              <a:r>
                <a:rPr lang="es-ES_tradnl" sz="2000" dirty="0"/>
                <a:t>+ CNEA (Acuerdo </a:t>
              </a:r>
              <a:r>
                <a:rPr lang="es-ES_tradnl" sz="2000" dirty="0" err="1"/>
                <a:t>Espec</a:t>
              </a:r>
              <a:r>
                <a:rPr lang="es-ES_tradnl" sz="2000" dirty="0"/>
                <a:t>. CNEA-UNSAM)</a:t>
              </a:r>
            </a:p>
          </p:txBody>
        </p:sp>
        <p:sp>
          <p:nvSpPr>
            <p:cNvPr id="89095" name="Text Box 5"/>
            <p:cNvSpPr txBox="1">
              <a:spLocks noChangeArrowheads="1"/>
            </p:cNvSpPr>
            <p:nvPr/>
          </p:nvSpPr>
          <p:spPr bwMode="auto">
            <a:xfrm>
              <a:off x="3282" y="1424"/>
              <a:ext cx="1689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s-ES_tradnl" sz="2800" dirty="0"/>
                <a:t>Empresa privada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s-ES_tradnl" sz="2800" dirty="0" err="1"/>
                <a:t>Aldar</a:t>
              </a:r>
              <a:r>
                <a:rPr lang="es-ES_tradnl" sz="2800" dirty="0"/>
                <a:t> S.A.</a:t>
              </a:r>
            </a:p>
          </p:txBody>
        </p:sp>
        <p:sp>
          <p:nvSpPr>
            <p:cNvPr id="89096" name="Line 6"/>
            <p:cNvSpPr>
              <a:spLocks noChangeShapeType="1"/>
            </p:cNvSpPr>
            <p:nvPr/>
          </p:nvSpPr>
          <p:spPr bwMode="auto">
            <a:xfrm flipV="1">
              <a:off x="249" y="1795"/>
              <a:ext cx="499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9097" name="Line 7"/>
            <p:cNvSpPr>
              <a:spLocks noChangeShapeType="1"/>
            </p:cNvSpPr>
            <p:nvPr/>
          </p:nvSpPr>
          <p:spPr bwMode="auto">
            <a:xfrm>
              <a:off x="3152" y="1423"/>
              <a:ext cx="0" cy="124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2720752" y="2385739"/>
            <a:ext cx="4752528" cy="53920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 lIns="107268" tIns="53635" rIns="107268" bIns="53635">
            <a:spAutoFit/>
          </a:bodyPr>
          <a:lstStyle/>
          <a:p>
            <a:pPr algn="ctr"/>
            <a:r>
              <a:rPr lang="es-ES_tradnl" sz="2300" dirty="0"/>
              <a:t> </a:t>
            </a:r>
            <a:r>
              <a:rPr lang="es-ES_tradnl" sz="2800" dirty="0"/>
              <a:t>Consorcio IRESUD RI</a:t>
            </a:r>
          </a:p>
        </p:txBody>
      </p:sp>
      <p:pic>
        <p:nvPicPr>
          <p:cNvPr id="9" name="Picture 11" descr="Unsam gr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894" y="6107616"/>
            <a:ext cx="1495250" cy="423259"/>
          </a:xfrm>
          <a:prstGeom prst="rect">
            <a:avLst/>
          </a:prstGeom>
          <a:noFill/>
        </p:spPr>
      </p:pic>
      <p:pic>
        <p:nvPicPr>
          <p:cNvPr id="10" name="Picture 12" descr="Aldar gra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212" y="6000042"/>
            <a:ext cx="1412180" cy="597309"/>
          </a:xfrm>
          <a:prstGeom prst="rect">
            <a:avLst/>
          </a:prstGeom>
          <a:noFill/>
        </p:spPr>
      </p:pic>
      <p:pic>
        <p:nvPicPr>
          <p:cNvPr id="11" name="Picture 13" descr="Logo E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4436" y="5904081"/>
            <a:ext cx="854428" cy="837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8600017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920553" y="980728"/>
            <a:ext cx="8640960" cy="5040560"/>
          </a:xfrm>
        </p:spPr>
        <p:txBody>
          <a:bodyPr/>
          <a:lstStyle/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s-AR" sz="2800" dirty="0"/>
              <a:t>Laboratorios de ensayo en organismos de C&amp;T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s-AR" sz="2800" dirty="0"/>
              <a:t>Sistemas piloto </a:t>
            </a:r>
            <a:r>
              <a:rPr lang="es-AR" sz="2800" dirty="0">
                <a:sym typeface="Symbol"/>
              </a:rPr>
              <a:t> </a:t>
            </a:r>
            <a:r>
              <a:rPr lang="es-AR" sz="2800" dirty="0"/>
              <a:t>“Nacionalización” del proyecto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s-AR" sz="2800" dirty="0"/>
              <a:t>Acuerdos/interacción con la mayoría de los actores del sector eléctrico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s-AR" sz="2800" dirty="0"/>
              <a:t>Desarrollo de normativa, resoluciones y leyes</a:t>
            </a: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s-AR" sz="2800" dirty="0"/>
              <a:t>Formación de RRHH + Difusión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s-AR" sz="3000" dirty="0">
                <a:solidFill>
                  <a:srgbClr val="0070C0"/>
                </a:solidFill>
              </a:rPr>
              <a:t> </a:t>
            </a:r>
            <a:r>
              <a:rPr lang="es-AR" sz="2800" dirty="0">
                <a:solidFill>
                  <a:srgbClr val="0070C0"/>
                </a:solidFill>
              </a:rPr>
              <a:t>Avanzar en el camino hacia una red eléctrica más sólida que contemple la diversificación de la matriz con ER, la GD, las micro-redes…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/>
              <a:t>CONCLUSIONES</a:t>
            </a:r>
          </a:p>
        </p:txBody>
      </p:sp>
      <p:sp>
        <p:nvSpPr>
          <p:cNvPr id="4" name="1 Marcador de texto"/>
          <p:cNvSpPr txBox="1">
            <a:spLocks/>
          </p:cNvSpPr>
          <p:nvPr/>
        </p:nvSpPr>
        <p:spPr>
          <a:xfrm>
            <a:off x="1784648" y="5301208"/>
            <a:ext cx="7704856" cy="10801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lIns="107277" tIns="53639" rIns="107277" bIns="53639"/>
          <a:lstStyle/>
          <a:p>
            <a:pPr algn="ctr"/>
            <a:r>
              <a:rPr lang="es-ES" sz="2800" dirty="0"/>
              <a:t>Las ER + GD</a:t>
            </a:r>
            <a:r>
              <a:rPr lang="es-ES" sz="2800" dirty="0">
                <a:sym typeface="Symbol"/>
              </a:rPr>
              <a:t> deb</a:t>
            </a:r>
            <a:r>
              <a:rPr lang="es-ES" sz="2800" dirty="0"/>
              <a:t>en ser parte de la estrategia energética de corto, mediano y largo plazo</a:t>
            </a:r>
          </a:p>
        </p:txBody>
      </p:sp>
    </p:spTree>
    <p:extLst>
      <p:ext uri="{BB962C8B-B14F-4D97-AF65-F5344CB8AC3E}">
        <p14:creationId xmlns:p14="http://schemas.microsoft.com/office/powerpoint/2010/main" xmlns="" val="2264616079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Aplicaciones Terrestres\FONARSEC - FITS 2010 - FV Conectado a Red\Instalaciones Piloto\Antartida Argentina - Base Marambio\Proyecto IRESUD - Base Marambio - Sistema FV -02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5592" y="-139990"/>
            <a:ext cx="10455854" cy="6997990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856656" y="0"/>
            <a:ext cx="616426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Muchas Gracias!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4016896" y="6165304"/>
            <a:ext cx="1947863" cy="355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bg2">
                <a:lumMod val="50000"/>
              </a:schemeClr>
            </a:solidFill>
          </a:ln>
        </p:spPr>
        <p:txBody>
          <a:bodyPr wrap="none" lIns="107277" tIns="53639" rIns="107277" bIns="5363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solidFill>
                  <a:srgbClr val="FC8634"/>
                </a:solidFill>
                <a:latin typeface="Corbel" pitchFamily="34" charset="0"/>
              </a:rPr>
              <a:t>www.iresud.com.ar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Título"/>
          <p:cNvSpPr>
            <a:spLocks noGrp="1"/>
          </p:cNvSpPr>
          <p:nvPr>
            <p:ph type="title"/>
          </p:nvPr>
        </p:nvSpPr>
        <p:spPr bwMode="auto">
          <a:xfrm>
            <a:off x="560512" y="2492896"/>
            <a:ext cx="8892988" cy="1584176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48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Energía solar fotovoltaica</a:t>
            </a:r>
          </a:p>
        </p:txBody>
      </p:sp>
    </p:spTree>
    <p:extLst>
      <p:ext uri="{BB962C8B-B14F-4D97-AF65-F5344CB8AC3E}">
        <p14:creationId xmlns:p14="http://schemas.microsoft.com/office/powerpoint/2010/main" xmlns="" val="1410704172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052736"/>
            <a:ext cx="9086850" cy="29526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buFont typeface="Symbol" pitchFamily="18" charset="2"/>
              <a:buChar char="·"/>
            </a:pPr>
            <a:r>
              <a:rPr lang="es-AR" sz="2800" dirty="0"/>
              <a:t>Fuente muy abundante, inagotable, esencialmente no contaminante, pero intermitente y de baja intensidad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Symbol" pitchFamily="18" charset="2"/>
              <a:buChar char="·"/>
            </a:pPr>
            <a:r>
              <a:rPr lang="es-AR" sz="2800" dirty="0"/>
              <a:t>Radiación Solar de referencia: 1 </a:t>
            </a:r>
            <a:r>
              <a:rPr lang="es-AR" sz="2800" dirty="0" err="1"/>
              <a:t>kW</a:t>
            </a:r>
            <a:r>
              <a:rPr lang="es-AR" sz="2800" dirty="0"/>
              <a:t>/m</a:t>
            </a:r>
            <a:r>
              <a:rPr lang="es-AR" sz="2800" baseline="30000" dirty="0"/>
              <a:t>2</a:t>
            </a:r>
            <a:endParaRPr lang="es-AR" sz="2800" dirty="0"/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Symbol" pitchFamily="18" charset="2"/>
              <a:buChar char="·"/>
            </a:pPr>
            <a:r>
              <a:rPr lang="es-AR" sz="2800" dirty="0"/>
              <a:t>Promedio anual de energía solar</a:t>
            </a:r>
          </a:p>
          <a:p>
            <a:pPr algn="ctr" eaLnBrk="1" hangingPunct="1">
              <a:lnSpc>
                <a:spcPct val="80000"/>
              </a:lnSpc>
              <a:spcAft>
                <a:spcPts val="700"/>
              </a:spcAft>
              <a:buNone/>
            </a:pPr>
            <a:r>
              <a:rPr lang="es-AR" sz="1900" dirty="0"/>
              <a:t>Fuente H. Grossi Gallegos y  R. </a:t>
            </a:r>
            <a:r>
              <a:rPr lang="es-AR" sz="1900" dirty="0" err="1"/>
              <a:t>Righini</a:t>
            </a:r>
            <a:r>
              <a:rPr lang="es-AR" sz="1900" dirty="0"/>
              <a:t>, HYFUSEN (2011) / ASADES (2012)</a:t>
            </a:r>
          </a:p>
        </p:txBody>
      </p:sp>
      <p:sp>
        <p:nvSpPr>
          <p:cNvPr id="32770" name="4 Título"/>
          <p:cNvSpPr>
            <a:spLocks noGrp="1"/>
          </p:cNvSpPr>
          <p:nvPr>
            <p:ph type="title"/>
          </p:nvPr>
        </p:nvSpPr>
        <p:spPr bwMode="auto">
          <a:xfrm>
            <a:off x="495300" y="188640"/>
            <a:ext cx="8915400" cy="792088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4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La Energía Solar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805385" y="4005064"/>
          <a:ext cx="66039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Plano 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Plano Inclinado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Ushuaia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1.020 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/(m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 año)</a:t>
                      </a:r>
                    </a:p>
                    <a:p>
                      <a:pPr marL="0" marR="0" indent="0" algn="ctr" defTabSz="1072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2,79  </a:t>
                      </a:r>
                      <a:r>
                        <a:rPr lang="es-AR" sz="1600" dirty="0" err="1"/>
                        <a:t>kWh</a:t>
                      </a:r>
                      <a:r>
                        <a:rPr lang="es-AR" sz="1600" dirty="0"/>
                        <a:t>/(m</a:t>
                      </a:r>
                      <a:r>
                        <a:rPr lang="es-AR" sz="1600" baseline="30000" dirty="0"/>
                        <a:t>2</a:t>
                      </a:r>
                      <a:r>
                        <a:rPr lang="es-AR" sz="1600" dirty="0"/>
                        <a:t> día)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1.240 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/(m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 año)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San Miguel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1.550 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/(m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 año)</a:t>
                      </a:r>
                    </a:p>
                    <a:p>
                      <a:pPr marL="0" marR="0" indent="0" algn="ctr" defTabSz="1072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4,25  </a:t>
                      </a:r>
                      <a:r>
                        <a:rPr lang="es-AR" sz="1600" dirty="0" err="1"/>
                        <a:t>kWh</a:t>
                      </a:r>
                      <a:r>
                        <a:rPr lang="es-AR" sz="1600" dirty="0"/>
                        <a:t>/(m</a:t>
                      </a:r>
                      <a:r>
                        <a:rPr lang="es-AR" sz="1600" baseline="30000" dirty="0"/>
                        <a:t>2</a:t>
                      </a:r>
                      <a:r>
                        <a:rPr lang="es-AR" sz="1600" dirty="0"/>
                        <a:t> día)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1.680 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/(m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 año)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San Juan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2.050 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/(m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 año)</a:t>
                      </a:r>
                    </a:p>
                    <a:p>
                      <a:pPr marL="0" marR="0" indent="0" algn="ctr" defTabSz="1072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5,62  </a:t>
                      </a:r>
                      <a:r>
                        <a:rPr lang="es-AR" sz="1600" dirty="0" err="1"/>
                        <a:t>kWh</a:t>
                      </a:r>
                      <a:r>
                        <a:rPr lang="es-AR" sz="1600" dirty="0"/>
                        <a:t>/(m</a:t>
                      </a:r>
                      <a:r>
                        <a:rPr lang="es-AR" sz="1600" baseline="30000" dirty="0"/>
                        <a:t>2</a:t>
                      </a:r>
                      <a:r>
                        <a:rPr lang="es-AR" sz="1600" dirty="0"/>
                        <a:t> día)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2.230  </a:t>
                      </a:r>
                      <a:r>
                        <a:rPr lang="es-AR" dirty="0" err="1"/>
                        <a:t>kWh</a:t>
                      </a:r>
                      <a:r>
                        <a:rPr lang="es-AR" dirty="0"/>
                        <a:t>/(m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 año)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408459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844824"/>
            <a:ext cx="9493250" cy="41044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s-ES_tradnl" sz="2300" dirty="0"/>
              <a:t>Radiación promedio al Norte del Río Colorado 4,5 </a:t>
            </a:r>
            <a:r>
              <a:rPr lang="es-ES_tradnl" sz="2300" dirty="0" err="1"/>
              <a:t>kWh</a:t>
            </a:r>
            <a:r>
              <a:rPr lang="es-ES_tradnl" sz="2300" dirty="0"/>
              <a:t>/(m</a:t>
            </a:r>
            <a:r>
              <a:rPr lang="es-ES_tradnl" sz="2300" baseline="30000" dirty="0"/>
              <a:t>2</a:t>
            </a:r>
            <a:r>
              <a:rPr lang="es-AR" sz="2300" dirty="0"/>
              <a:t>.</a:t>
            </a:r>
            <a:r>
              <a:rPr lang="es-ES_tradnl" sz="2300" dirty="0"/>
              <a:t>día)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s-ES_tradnl" sz="2300" dirty="0"/>
              <a:t>Eficiencia de conversión de energía solar en electricidad 15%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s-ES_tradnl" sz="2300" dirty="0"/>
              <a:t>Factor de ocupación del terreno 50%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s-ES_tradnl" sz="2800" dirty="0">
                <a:solidFill>
                  <a:srgbClr val="0070C0"/>
                </a:solidFill>
              </a:rPr>
              <a:t>Demanda eléctrica </a:t>
            </a:r>
            <a:r>
              <a:rPr lang="es-ES_tradnl" sz="2800">
                <a:solidFill>
                  <a:srgbClr val="0070C0"/>
                </a:solidFill>
              </a:rPr>
              <a:t>año 2015:  </a:t>
            </a:r>
            <a:r>
              <a:rPr lang="es-ES_tradnl" sz="2800" dirty="0">
                <a:solidFill>
                  <a:srgbClr val="0070C0"/>
                </a:solidFill>
              </a:rPr>
              <a:t>137 </a:t>
            </a:r>
            <a:r>
              <a:rPr lang="es-ES_tradnl" sz="2800" dirty="0">
                <a:solidFill>
                  <a:srgbClr val="0070C0"/>
                </a:solidFill>
                <a:cs typeface="Arial" charset="0"/>
              </a:rPr>
              <a:t>×</a:t>
            </a:r>
            <a:r>
              <a:rPr lang="es-ES_tradnl" sz="2800" dirty="0">
                <a:solidFill>
                  <a:srgbClr val="0070C0"/>
                </a:solidFill>
              </a:rPr>
              <a:t> 10</a:t>
            </a:r>
            <a:r>
              <a:rPr lang="es-ES_tradnl" sz="2800" baseline="30000" dirty="0">
                <a:solidFill>
                  <a:srgbClr val="0070C0"/>
                </a:solidFill>
              </a:rPr>
              <a:t>9</a:t>
            </a:r>
            <a:r>
              <a:rPr lang="es-ES_tradnl" sz="2800" dirty="0">
                <a:solidFill>
                  <a:srgbClr val="0070C0"/>
                </a:solidFill>
              </a:rPr>
              <a:t> </a:t>
            </a:r>
            <a:r>
              <a:rPr lang="es-ES_tradnl" sz="2800" dirty="0" err="1">
                <a:solidFill>
                  <a:srgbClr val="0070C0"/>
                </a:solidFill>
              </a:rPr>
              <a:t>kWh</a:t>
            </a:r>
            <a:endParaRPr lang="es-ES_tradnl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s-ES_tradnl" sz="2300" dirty="0"/>
              <a:t>Área total requerida </a:t>
            </a:r>
            <a:r>
              <a:rPr lang="es-ES_tradnl" sz="2300" dirty="0">
                <a:sym typeface="Symbol" pitchFamily="18" charset="2"/>
              </a:rPr>
              <a:t></a:t>
            </a:r>
            <a:r>
              <a:rPr lang="es-ES_tradnl" sz="2300" dirty="0"/>
              <a:t> 1110 km</a:t>
            </a:r>
            <a:r>
              <a:rPr lang="es-ES_tradnl" sz="2300" baseline="30000" dirty="0"/>
              <a:t>2</a:t>
            </a:r>
            <a:endParaRPr lang="es-ES_tradnl" sz="2300" dirty="0"/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s-ES_tradnl" sz="2800" dirty="0">
                <a:solidFill>
                  <a:srgbClr val="0070C0"/>
                </a:solidFill>
              </a:rPr>
              <a:t>Resulta un área de </a:t>
            </a:r>
            <a:r>
              <a:rPr lang="es-ES_tradnl" sz="2800" dirty="0">
                <a:solidFill>
                  <a:srgbClr val="0070C0"/>
                </a:solidFill>
                <a:sym typeface="Symbol" pitchFamily="18" charset="2"/>
              </a:rPr>
              <a:t> 70%</a:t>
            </a:r>
            <a:r>
              <a:rPr lang="es-ES_tradnl" sz="2800" dirty="0">
                <a:solidFill>
                  <a:srgbClr val="0070C0"/>
                </a:solidFill>
              </a:rPr>
              <a:t> de la superficie del espejo de agua de la represa </a:t>
            </a:r>
            <a:r>
              <a:rPr lang="es-ES_tradnl" sz="2800" dirty="0" err="1">
                <a:solidFill>
                  <a:srgbClr val="0070C0"/>
                </a:solidFill>
              </a:rPr>
              <a:t>Yaciretá</a:t>
            </a:r>
            <a:r>
              <a:rPr lang="es-ES_tradnl" sz="2800" dirty="0">
                <a:solidFill>
                  <a:srgbClr val="0070C0"/>
                </a:solidFill>
              </a:rPr>
              <a:t> (1600 km</a:t>
            </a:r>
            <a:r>
              <a:rPr lang="es-ES_tradnl" sz="2800" baseline="30000" dirty="0">
                <a:solidFill>
                  <a:srgbClr val="0070C0"/>
                </a:solidFill>
              </a:rPr>
              <a:t>2</a:t>
            </a:r>
            <a:r>
              <a:rPr lang="es-ES_tradnl" sz="2800" dirty="0">
                <a:solidFill>
                  <a:srgbClr val="0070C0"/>
                </a:solidFill>
              </a:rPr>
              <a:t> con la cota de 83 msnm), generando </a:t>
            </a:r>
            <a:r>
              <a:rPr lang="es-ES_tradnl" sz="2800" dirty="0">
                <a:solidFill>
                  <a:srgbClr val="0070C0"/>
                </a:solidFill>
                <a:sym typeface="Symbol" pitchFamily="18" charset="2"/>
              </a:rPr>
              <a:t></a:t>
            </a:r>
            <a:r>
              <a:rPr lang="es-ES_tradnl" sz="2800" dirty="0">
                <a:solidFill>
                  <a:srgbClr val="0070C0"/>
                </a:solidFill>
              </a:rPr>
              <a:t> 8 veces más energía</a:t>
            </a:r>
          </a:p>
        </p:txBody>
      </p:sp>
      <p:sp>
        <p:nvSpPr>
          <p:cNvPr id="86018" name="4 Título"/>
          <p:cNvSpPr>
            <a:spLocks noGrp="1"/>
          </p:cNvSpPr>
          <p:nvPr>
            <p:ph type="title"/>
          </p:nvPr>
        </p:nvSpPr>
        <p:spPr bwMode="auto">
          <a:xfrm>
            <a:off x="1287463" y="260648"/>
            <a:ext cx="7842250" cy="1498302"/>
          </a:xfr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4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</a:rPr>
              <a:t>Disponibilidad del Recurso Solar en la Argentina</a:t>
            </a:r>
          </a:p>
        </p:txBody>
      </p:sp>
    </p:spTree>
    <p:extLst>
      <p:ext uri="{BB962C8B-B14F-4D97-AF65-F5344CB8AC3E}">
        <p14:creationId xmlns:p14="http://schemas.microsoft.com/office/powerpoint/2010/main" xmlns="" val="488425292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25538"/>
            <a:ext cx="9163050" cy="4967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10000"/>
              </a:spcBef>
            </a:pPr>
            <a:r>
              <a:rPr lang="es-ES_tradnl" dirty="0">
                <a:latin typeface="Arial" charset="0"/>
              </a:rPr>
              <a:t>Sistemas aislados (</a:t>
            </a:r>
            <a:r>
              <a:rPr lang="es-ES_tradnl" i="1" dirty="0">
                <a:latin typeface="Arial" charset="0"/>
              </a:rPr>
              <a:t>stand-</a:t>
            </a:r>
            <a:r>
              <a:rPr lang="es-ES_tradnl" i="1" dirty="0" err="1">
                <a:latin typeface="Arial" charset="0"/>
              </a:rPr>
              <a:t>alone</a:t>
            </a:r>
            <a:r>
              <a:rPr lang="es-ES_tradnl" dirty="0">
                <a:latin typeface="Arial" charset="0"/>
              </a:rPr>
              <a:t>)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Espaciales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Electrificación rural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Aplicaciones agrícolas y ganaderas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Telecomunicaciones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Iluminación pública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Bombeo de agua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Monitoreo remoto y señalización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Productos de consumo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Cargadores de baterías</a:t>
            </a:r>
          </a:p>
          <a:p>
            <a:pPr lvl="1">
              <a:spcBef>
                <a:spcPct val="10000"/>
              </a:spcBef>
            </a:pPr>
            <a:r>
              <a:rPr lang="es-ES_tradnl" sz="2400" dirty="0">
                <a:latin typeface="Arial" charset="0"/>
              </a:rPr>
              <a:t>Autos, aviones,…</a:t>
            </a:r>
          </a:p>
        </p:txBody>
      </p:sp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825500" y="260350"/>
            <a:ext cx="8420100" cy="762000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en-GB" sz="4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  <a:ea typeface="+mj-ea"/>
                <a:cs typeface="+mj-cs"/>
              </a:rPr>
              <a:t>APLICACIONES (1)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054" y="1880890"/>
            <a:ext cx="3586946" cy="248421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448" y="4499780"/>
            <a:ext cx="3611476" cy="235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999883" y="5067836"/>
            <a:ext cx="468052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solidFill>
                  <a:srgbClr val="002060"/>
                </a:solidFill>
              </a:rPr>
              <a:t>&lt; 1% del mercado mundial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0472" y="2442662"/>
            <a:ext cx="5976664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/>
              <a:t>Cerca del 20% de la población mundial no tiene acceso a la energía eléctrica</a:t>
            </a:r>
          </a:p>
        </p:txBody>
      </p:sp>
    </p:spTree>
    <p:extLst>
      <p:ext uri="{BB962C8B-B14F-4D97-AF65-F5344CB8AC3E}">
        <p14:creationId xmlns:p14="http://schemas.microsoft.com/office/powerpoint/2010/main" xmlns="" val="26045385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 autoUpdateAnimBg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12875"/>
            <a:ext cx="9163050" cy="2520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s-ES_tradnl" sz="4000" dirty="0">
                <a:latin typeface="Arial" charset="0"/>
              </a:rPr>
              <a:t>Sistemas interconectados a red</a:t>
            </a:r>
          </a:p>
          <a:p>
            <a:pPr lvl="1">
              <a:lnSpc>
                <a:spcPct val="110000"/>
              </a:lnSpc>
            </a:pPr>
            <a:r>
              <a:rPr lang="es-ES_tradnl" sz="3600" i="1" dirty="0">
                <a:latin typeface="Arial" charset="0"/>
              </a:rPr>
              <a:t>Integrados a edificios (“PV in </a:t>
            </a:r>
            <a:r>
              <a:rPr lang="es-ES_tradnl" sz="3600" i="1" dirty="0" err="1">
                <a:latin typeface="Arial" charset="0"/>
              </a:rPr>
              <a:t>buildings</a:t>
            </a:r>
            <a:r>
              <a:rPr lang="es-ES_tradnl" sz="3600" i="1" dirty="0">
                <a:latin typeface="Arial" charset="0"/>
              </a:rPr>
              <a:t>”)</a:t>
            </a:r>
          </a:p>
          <a:p>
            <a:pPr lvl="1">
              <a:lnSpc>
                <a:spcPct val="110000"/>
              </a:lnSpc>
            </a:pPr>
            <a:r>
              <a:rPr lang="es-ES_tradnl" sz="3600" i="1" dirty="0">
                <a:latin typeface="Arial" charset="0"/>
              </a:rPr>
              <a:t>Centrales de potencia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825500" y="260648"/>
            <a:ext cx="8420100" cy="762000"/>
          </a:xfrm>
          <a:prstGeom prst="rect">
            <a:avLst/>
          </a:prstGeom>
        </p:spPr>
        <p:txBody>
          <a:bodyPr lIns="107277" tIns="53639" rIns="107277" bIns="53639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en-GB" sz="4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rbel" pitchFamily="34" charset="0"/>
                <a:ea typeface="+mj-ea"/>
                <a:cs typeface="+mj-cs"/>
              </a:rPr>
              <a:t>APLICACIONES FV (2)</a:t>
            </a:r>
            <a:endParaRPr lang="es-ES_tradnl" sz="4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457056" y="6110436"/>
            <a:ext cx="3744416" cy="55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err="1"/>
              <a:t>Cañada</a:t>
            </a:r>
            <a:r>
              <a:rPr lang="en-US" sz="1600" dirty="0"/>
              <a:t> Honda, San Juan, Argentina</a:t>
            </a:r>
          </a:p>
          <a:p>
            <a:pPr algn="ctr"/>
            <a:r>
              <a:rPr lang="en-US" sz="1600" dirty="0"/>
              <a:t>5 MW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00672" y="6165304"/>
            <a:ext cx="3054350" cy="55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/>
              <a:t>El </a:t>
            </a:r>
            <a:r>
              <a:rPr lang="en-US" sz="1600" dirty="0" err="1"/>
              <a:t>Chañar</a:t>
            </a:r>
            <a:r>
              <a:rPr lang="en-US" sz="1600" dirty="0"/>
              <a:t>, Neuquén, Argentina 2,8 kW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3573016"/>
            <a:ext cx="44878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355" y="3573016"/>
            <a:ext cx="37941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6952444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plate Presentacion Smarti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Presentacion Smartix</Template>
  <TotalTime>22630</TotalTime>
  <Words>1548</Words>
  <Application>Microsoft Office PowerPoint</Application>
  <PresentationFormat>A4 (210 x 297 mm)</PresentationFormat>
  <Paragraphs>247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49" baseType="lpstr">
      <vt:lpstr>Template Presentacion Smartix</vt:lpstr>
      <vt:lpstr>1_Custom Design</vt:lpstr>
      <vt:lpstr>Generación Eléctrica Distribuida Proyecto IRESUD Julio C. Durán duran@tandar.cnea.gov.ar jduran@asades.org.ar Departamento Energía Solar – CNEA Escuela de Ciencia y Tecnología – UNSAM Asociación Argentina de Energías Renovables y Ambiente (ASADES)</vt:lpstr>
      <vt:lpstr>Energías renovables Contexto internacional</vt:lpstr>
      <vt:lpstr>Las energías renovables en el consumo eléctrico global 2014</vt:lpstr>
      <vt:lpstr>Crecimiento anual de la potencia total instalada a nivel mundial</vt:lpstr>
      <vt:lpstr>Energía solar fotovoltaica</vt:lpstr>
      <vt:lpstr>La Energía Solar</vt:lpstr>
      <vt:lpstr>Disponibilidad del Recurso Solar en la Argentina</vt:lpstr>
      <vt:lpstr>Diapositiva 8</vt:lpstr>
      <vt:lpstr>Diapositiva 9</vt:lpstr>
      <vt:lpstr>Evolución de la CAPACIDAD FV global aCUMULADA </vt:lpstr>
      <vt:lpstr>Evolución del precio de los contratos de venta de energía FV y eólica</vt:lpstr>
      <vt:lpstr>GENERACIÓN DISTRIBUIDA</vt:lpstr>
      <vt:lpstr>Generación eléctrica distribuida</vt:lpstr>
      <vt:lpstr>Ventajas</vt:lpstr>
      <vt:lpstr>Demanda FV acumulada por segmento 2015-2019</vt:lpstr>
      <vt:lpstr>Energía y sustentabilidad en la ciudad</vt:lpstr>
      <vt:lpstr>Energía y sustentabilidad en la ciudad</vt:lpstr>
      <vt:lpstr>Energía solar en áreas urbanas</vt:lpstr>
      <vt:lpstr>Generación según orientación e inclinación (% del óptimo)</vt:lpstr>
      <vt:lpstr>Sobre cubiertas de edificios</vt:lpstr>
      <vt:lpstr>Fachadas acristaladas</vt:lpstr>
      <vt:lpstr>parasoles</vt:lpstr>
      <vt:lpstr>Mobiliario urbano (metrobus?)</vt:lpstr>
      <vt:lpstr>Contexto nacional</vt:lpstr>
      <vt:lpstr>Matriz eléctrica y consumo</vt:lpstr>
      <vt:lpstr>Matriz eléctrica argentina 2015 generación por tipo</vt:lpstr>
      <vt:lpstr>Fv en la argentina (1)</vt:lpstr>
      <vt:lpstr>PROYECTO IRESUD</vt:lpstr>
      <vt:lpstr>FITS 2010 – Energía Solar – Proy 008 Interconexión de Sistemas Fotovoltaicos a la Red Eléctrica en Ambientes Urbanos </vt:lpstr>
      <vt:lpstr>Cambio de modelo desafío para el sector eléctrico</vt:lpstr>
      <vt:lpstr>Potencia de los Sistemas FV piloto instalados</vt:lpstr>
      <vt:lpstr>Configuración de  sistemas fv</vt:lpstr>
      <vt:lpstr>Diapositiva 33</vt:lpstr>
      <vt:lpstr>Centro atómico constituyentes – cNEA</vt:lpstr>
      <vt:lpstr>FACULTAD DE INFORMÁTICA – UNLP  </vt:lpstr>
      <vt:lpstr>Granadero baigorria – santa fe</vt:lpstr>
      <vt:lpstr>Secretaría de energía de corrientes</vt:lpstr>
      <vt:lpstr>NORMATIVA, RESOLUCIONES Y LEYES</vt:lpstr>
      <vt:lpstr>NORMATIVA, Resoluciones y LEYES</vt:lpstr>
      <vt:lpstr>congreso de la nación Proyectos de LEY  sobre GD con ER</vt:lpstr>
      <vt:lpstr>Reglamentaciones Vigentes o en Desarrollo Cuestiones Técnicas</vt:lpstr>
      <vt:lpstr>Medición neta de energía Generada – consumida </vt:lpstr>
      <vt:lpstr>Mediciones de consumo y generación independientes</vt:lpstr>
      <vt:lpstr>Costos de generación y tarifas</vt:lpstr>
      <vt:lpstr>FITR 2013 – Energía – Proyecto N° 0039 Generación FV Distribuida y Redes Inteligentes en la localidad de Centenario, Pcia. del Neuquén Una Experiencia Piloto para otras Áreas Urbanas </vt:lpstr>
      <vt:lpstr>CONCLUSIONES</vt:lpstr>
      <vt:lpstr>Diapositiva 47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Sershito</dc:creator>
  <cp:lastModifiedBy>Julio C. Durán</cp:lastModifiedBy>
  <cp:revision>928</cp:revision>
  <dcterms:created xsi:type="dcterms:W3CDTF">2012-04-11T21:31:53Z</dcterms:created>
  <dcterms:modified xsi:type="dcterms:W3CDTF">2016-07-22T14:51:11Z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0x010100A9FEB5CBC058274FADE9869792B6EDB7</vt:lpwstr>
  </property>
</Properties>
</file>