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61" r:id="rId3"/>
    <p:sldId id="260" r:id="rId4"/>
    <p:sldId id="263" r:id="rId5"/>
    <p:sldId id="284" r:id="rId6"/>
    <p:sldId id="282" r:id="rId7"/>
    <p:sldId id="28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87" r:id="rId28"/>
    <p:sldId id="296" r:id="rId29"/>
    <p:sldId id="297" r:id="rId30"/>
    <p:sldId id="298" r:id="rId31"/>
    <p:sldId id="301" r:id="rId32"/>
    <p:sldId id="302" r:id="rId33"/>
    <p:sldId id="299" r:id="rId34"/>
    <p:sldId id="300" r:id="rId35"/>
    <p:sldId id="303" r:id="rId36"/>
    <p:sldId id="304" r:id="rId37"/>
    <p:sldId id="305" r:id="rId38"/>
    <p:sldId id="307" r:id="rId39"/>
    <p:sldId id="308" r:id="rId40"/>
    <p:sldId id="309" r:id="rId41"/>
    <p:sldId id="310" r:id="rId42"/>
    <p:sldId id="312" r:id="rId43"/>
    <p:sldId id="276" r:id="rId44"/>
    <p:sldId id="277" r:id="rId45"/>
    <p:sldId id="278" r:id="rId46"/>
    <p:sldId id="279" r:id="rId47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0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YPF%20-%20Comodoro%20-%20Julio%202010\BP_oil_table_of_spot_crude_oil_prices_2010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ACKUPS\PC%20ENARSA%202016\JUANPA\AAVEA\CONSUMO%20ENERGIA%20TRANSPOR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/>
            </a:pPr>
            <a:r>
              <a:rPr lang="es-ES"/>
              <a:t>u$s/barril</a:t>
            </a:r>
          </a:p>
        </c:rich>
      </c:tx>
      <c:layout>
        <c:manualLayout>
          <c:xMode val="edge"/>
          <c:yMode val="edge"/>
          <c:x val="0.4546447141704568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909526015130626"/>
          <c:y val="0.14766825778997289"/>
          <c:w val="0.75387146571071262"/>
          <c:h val="0.65480075380050495"/>
        </c:manualLayout>
      </c:layout>
      <c:lineChart>
        <c:grouping val="standard"/>
        <c:varyColors val="0"/>
        <c:ser>
          <c:idx val="0"/>
          <c:order val="0"/>
          <c:tx>
            <c:v>WTI</c:v>
          </c:tx>
          <c:marker>
            <c:symbol val="none"/>
          </c:marker>
          <c:cat>
            <c:numRef>
              <c:f>'Page 16'!$B$10:$B$43</c:f>
              <c:numCache>
                <c:formatCode>General</c:formatCode>
                <c:ptCount val="34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</c:numCache>
            </c:numRef>
          </c:cat>
          <c:val>
            <c:numRef>
              <c:f>'Page 16'!$J$10:$J$43</c:f>
              <c:numCache>
                <c:formatCode>_-* ###0.00_-;\(###0.00\);_-* "–"_-;_-@_-</c:formatCode>
                <c:ptCount val="34"/>
                <c:pt idx="0">
                  <c:v>12.23</c:v>
                </c:pt>
                <c:pt idx="1">
                  <c:v>14.22</c:v>
                </c:pt>
                <c:pt idx="2">
                  <c:v>14.55</c:v>
                </c:pt>
                <c:pt idx="3">
                  <c:v>25.08</c:v>
                </c:pt>
                <c:pt idx="4">
                  <c:v>37.96</c:v>
                </c:pt>
                <c:pt idx="5">
                  <c:v>36.08</c:v>
                </c:pt>
                <c:pt idx="6">
                  <c:v>33.65</c:v>
                </c:pt>
                <c:pt idx="7">
                  <c:v>30.3</c:v>
                </c:pt>
                <c:pt idx="8">
                  <c:v>29.39</c:v>
                </c:pt>
                <c:pt idx="9">
                  <c:v>27.979999999999986</c:v>
                </c:pt>
                <c:pt idx="10">
                  <c:v>15.1</c:v>
                </c:pt>
                <c:pt idx="11">
                  <c:v>19.18</c:v>
                </c:pt>
                <c:pt idx="12">
                  <c:v>15.97</c:v>
                </c:pt>
                <c:pt idx="13">
                  <c:v>19.68</c:v>
                </c:pt>
                <c:pt idx="14">
                  <c:v>24.5</c:v>
                </c:pt>
                <c:pt idx="15">
                  <c:v>21.54</c:v>
                </c:pt>
                <c:pt idx="16">
                  <c:v>20.57</c:v>
                </c:pt>
                <c:pt idx="17">
                  <c:v>18.45</c:v>
                </c:pt>
                <c:pt idx="18">
                  <c:v>17.21</c:v>
                </c:pt>
                <c:pt idx="19">
                  <c:v>18.420000000000002</c:v>
                </c:pt>
                <c:pt idx="20">
                  <c:v>22.16</c:v>
                </c:pt>
                <c:pt idx="21">
                  <c:v>20.610000000000031</c:v>
                </c:pt>
                <c:pt idx="22">
                  <c:v>14.39</c:v>
                </c:pt>
                <c:pt idx="23">
                  <c:v>19.309999999999999</c:v>
                </c:pt>
                <c:pt idx="24">
                  <c:v>30.37</c:v>
                </c:pt>
                <c:pt idx="25">
                  <c:v>25.93</c:v>
                </c:pt>
                <c:pt idx="26">
                  <c:v>26.16</c:v>
                </c:pt>
                <c:pt idx="27">
                  <c:v>31.07</c:v>
                </c:pt>
                <c:pt idx="28">
                  <c:v>41.49</c:v>
                </c:pt>
                <c:pt idx="29">
                  <c:v>56.59</c:v>
                </c:pt>
                <c:pt idx="30">
                  <c:v>66.02</c:v>
                </c:pt>
                <c:pt idx="31">
                  <c:v>72.2</c:v>
                </c:pt>
                <c:pt idx="32">
                  <c:v>100.06</c:v>
                </c:pt>
                <c:pt idx="33">
                  <c:v>61.92</c:v>
                </c:pt>
              </c:numCache>
            </c:numRef>
          </c:val>
          <c:smooth val="0"/>
        </c:ser>
        <c:ser>
          <c:idx val="1"/>
          <c:order val="1"/>
          <c:tx>
            <c:v>Brent</c:v>
          </c:tx>
          <c:marker>
            <c:symbol val="none"/>
          </c:marker>
          <c:val>
            <c:numRef>
              <c:f>'Page 16'!$F$10:$F$43</c:f>
              <c:numCache>
                <c:formatCode>_-* ###0.00_-;\(###0.00\);_-* "–"_-;_-@_-</c:formatCode>
                <c:ptCount val="34"/>
                <c:pt idx="0">
                  <c:v>12.8</c:v>
                </c:pt>
                <c:pt idx="1">
                  <c:v>13.92</c:v>
                </c:pt>
                <c:pt idx="2">
                  <c:v>14.02</c:v>
                </c:pt>
                <c:pt idx="3">
                  <c:v>31.610000000000031</c:v>
                </c:pt>
                <c:pt idx="4">
                  <c:v>36.83</c:v>
                </c:pt>
                <c:pt idx="5">
                  <c:v>35.93</c:v>
                </c:pt>
                <c:pt idx="6">
                  <c:v>32.97</c:v>
                </c:pt>
                <c:pt idx="7">
                  <c:v>29.55</c:v>
                </c:pt>
                <c:pt idx="8">
                  <c:v>28.779999999999987</c:v>
                </c:pt>
                <c:pt idx="9">
                  <c:v>27.56</c:v>
                </c:pt>
                <c:pt idx="10">
                  <c:v>14.43</c:v>
                </c:pt>
                <c:pt idx="11">
                  <c:v>18.439999999999987</c:v>
                </c:pt>
                <c:pt idx="12">
                  <c:v>14.92</c:v>
                </c:pt>
                <c:pt idx="13">
                  <c:v>18.23</c:v>
                </c:pt>
                <c:pt idx="14">
                  <c:v>23.73</c:v>
                </c:pt>
                <c:pt idx="15">
                  <c:v>20</c:v>
                </c:pt>
                <c:pt idx="16">
                  <c:v>19.32</c:v>
                </c:pt>
                <c:pt idx="17">
                  <c:v>16.97</c:v>
                </c:pt>
                <c:pt idx="18">
                  <c:v>15.82</c:v>
                </c:pt>
                <c:pt idx="19">
                  <c:v>17.02</c:v>
                </c:pt>
                <c:pt idx="20">
                  <c:v>20.67</c:v>
                </c:pt>
                <c:pt idx="21">
                  <c:v>19.09</c:v>
                </c:pt>
                <c:pt idx="22">
                  <c:v>12.72</c:v>
                </c:pt>
                <c:pt idx="23">
                  <c:v>17.97</c:v>
                </c:pt>
                <c:pt idx="24">
                  <c:v>28.5</c:v>
                </c:pt>
                <c:pt idx="25">
                  <c:v>24.439999999999987</c:v>
                </c:pt>
                <c:pt idx="26">
                  <c:v>25.02</c:v>
                </c:pt>
                <c:pt idx="27">
                  <c:v>28.830000000000005</c:v>
                </c:pt>
                <c:pt idx="28">
                  <c:v>38.270000000000003</c:v>
                </c:pt>
                <c:pt idx="29">
                  <c:v>54.52</c:v>
                </c:pt>
                <c:pt idx="30">
                  <c:v>65.14</c:v>
                </c:pt>
                <c:pt idx="31">
                  <c:v>72.39</c:v>
                </c:pt>
                <c:pt idx="32">
                  <c:v>97.26</c:v>
                </c:pt>
                <c:pt idx="33">
                  <c:v>61.67</c:v>
                </c:pt>
              </c:numCache>
            </c:numRef>
          </c:val>
          <c:smooth val="0"/>
        </c:ser>
        <c:ser>
          <c:idx val="2"/>
          <c:order val="2"/>
          <c:tx>
            <c:v>Dubai</c:v>
          </c:tx>
          <c:marker>
            <c:symbol val="none"/>
          </c:marker>
          <c:val>
            <c:numRef>
              <c:f>'Page 16'!$D$10:$D$43</c:f>
              <c:numCache>
                <c:formatCode>_-* ###0.00_-;\(###0.00\);_-* "–"_-;_-@_-</c:formatCode>
                <c:ptCount val="34"/>
                <c:pt idx="0">
                  <c:v>11.63</c:v>
                </c:pt>
                <c:pt idx="1">
                  <c:v>12.38</c:v>
                </c:pt>
                <c:pt idx="2">
                  <c:v>13.03</c:v>
                </c:pt>
                <c:pt idx="3">
                  <c:v>29.75</c:v>
                </c:pt>
                <c:pt idx="4">
                  <c:v>35.690000000000012</c:v>
                </c:pt>
                <c:pt idx="5">
                  <c:v>34.32</c:v>
                </c:pt>
                <c:pt idx="6">
                  <c:v>31.8</c:v>
                </c:pt>
                <c:pt idx="7">
                  <c:v>28.779999999999987</c:v>
                </c:pt>
                <c:pt idx="8">
                  <c:v>28.06</c:v>
                </c:pt>
                <c:pt idx="9">
                  <c:v>27.53</c:v>
                </c:pt>
                <c:pt idx="10">
                  <c:v>13.1</c:v>
                </c:pt>
                <c:pt idx="11">
                  <c:v>16.95</c:v>
                </c:pt>
                <c:pt idx="12">
                  <c:v>13.27</c:v>
                </c:pt>
                <c:pt idx="13">
                  <c:v>15.62</c:v>
                </c:pt>
                <c:pt idx="14">
                  <c:v>20.45</c:v>
                </c:pt>
                <c:pt idx="15">
                  <c:v>16.630000000000031</c:v>
                </c:pt>
                <c:pt idx="16">
                  <c:v>17.170000000000005</c:v>
                </c:pt>
                <c:pt idx="17">
                  <c:v>14.93</c:v>
                </c:pt>
                <c:pt idx="18">
                  <c:v>14.74</c:v>
                </c:pt>
                <c:pt idx="19">
                  <c:v>16.100000000000001</c:v>
                </c:pt>
                <c:pt idx="20">
                  <c:v>18.52</c:v>
                </c:pt>
                <c:pt idx="21">
                  <c:v>18.23</c:v>
                </c:pt>
                <c:pt idx="22">
                  <c:v>12.21</c:v>
                </c:pt>
                <c:pt idx="23">
                  <c:v>17.25</c:v>
                </c:pt>
                <c:pt idx="24">
                  <c:v>26.2</c:v>
                </c:pt>
                <c:pt idx="25">
                  <c:v>22.810000000000031</c:v>
                </c:pt>
                <c:pt idx="26">
                  <c:v>23.74</c:v>
                </c:pt>
                <c:pt idx="27">
                  <c:v>26.779999999999987</c:v>
                </c:pt>
                <c:pt idx="28">
                  <c:v>33.64</c:v>
                </c:pt>
                <c:pt idx="29">
                  <c:v>49.35</c:v>
                </c:pt>
                <c:pt idx="30">
                  <c:v>61.5</c:v>
                </c:pt>
                <c:pt idx="31">
                  <c:v>68.19</c:v>
                </c:pt>
                <c:pt idx="32">
                  <c:v>94.34</c:v>
                </c:pt>
                <c:pt idx="33">
                  <c:v>61.39</c:v>
                </c:pt>
              </c:numCache>
            </c:numRef>
          </c:val>
          <c:smooth val="0"/>
        </c:ser>
        <c:ser>
          <c:idx val="3"/>
          <c:order val="3"/>
          <c:tx>
            <c:v>Nigerian</c:v>
          </c:tx>
          <c:marker>
            <c:symbol val="none"/>
          </c:marker>
          <c:val>
            <c:numRef>
              <c:f>'Page 16'!$H$10:$H$43</c:f>
              <c:numCache>
                <c:formatCode>_-* ###0.00_-;\(###0.00\);_-* "–"_-;_-@_-</c:formatCode>
                <c:ptCount val="34"/>
                <c:pt idx="0">
                  <c:v>12.870000000000006</c:v>
                </c:pt>
                <c:pt idx="1">
                  <c:v>14.21</c:v>
                </c:pt>
                <c:pt idx="2">
                  <c:v>13.65</c:v>
                </c:pt>
                <c:pt idx="3">
                  <c:v>29.25</c:v>
                </c:pt>
                <c:pt idx="4">
                  <c:v>36.980000000000004</c:v>
                </c:pt>
                <c:pt idx="5">
                  <c:v>36.18</c:v>
                </c:pt>
                <c:pt idx="6">
                  <c:v>33.290000000000013</c:v>
                </c:pt>
                <c:pt idx="7">
                  <c:v>29.54</c:v>
                </c:pt>
                <c:pt idx="8">
                  <c:v>28.14</c:v>
                </c:pt>
                <c:pt idx="9">
                  <c:v>27.75</c:v>
                </c:pt>
                <c:pt idx="10">
                  <c:v>14.46</c:v>
                </c:pt>
                <c:pt idx="11">
                  <c:v>18.39</c:v>
                </c:pt>
                <c:pt idx="12">
                  <c:v>15</c:v>
                </c:pt>
                <c:pt idx="13">
                  <c:v>18.3</c:v>
                </c:pt>
                <c:pt idx="14">
                  <c:v>23.85</c:v>
                </c:pt>
                <c:pt idx="15">
                  <c:v>20.110000000000031</c:v>
                </c:pt>
                <c:pt idx="16">
                  <c:v>19.610000000000031</c:v>
                </c:pt>
                <c:pt idx="17">
                  <c:v>17.41</c:v>
                </c:pt>
                <c:pt idx="18">
                  <c:v>16.25</c:v>
                </c:pt>
                <c:pt idx="19">
                  <c:v>17.260000000000002</c:v>
                </c:pt>
                <c:pt idx="20">
                  <c:v>21.16</c:v>
                </c:pt>
                <c:pt idx="21">
                  <c:v>19.329999999999988</c:v>
                </c:pt>
                <c:pt idx="22">
                  <c:v>12.62</c:v>
                </c:pt>
                <c:pt idx="23">
                  <c:v>18</c:v>
                </c:pt>
                <c:pt idx="24">
                  <c:v>28.419999999999987</c:v>
                </c:pt>
                <c:pt idx="25">
                  <c:v>24.23</c:v>
                </c:pt>
                <c:pt idx="26">
                  <c:v>25.04</c:v>
                </c:pt>
                <c:pt idx="27">
                  <c:v>28.66</c:v>
                </c:pt>
                <c:pt idx="28">
                  <c:v>38.130000000000003</c:v>
                </c:pt>
                <c:pt idx="29">
                  <c:v>55.690000000000012</c:v>
                </c:pt>
                <c:pt idx="30">
                  <c:v>67.069999999999993</c:v>
                </c:pt>
                <c:pt idx="31">
                  <c:v>74.48</c:v>
                </c:pt>
                <c:pt idx="32">
                  <c:v>101.43</c:v>
                </c:pt>
                <c:pt idx="33">
                  <c:v>63.35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48032"/>
        <c:axId val="94349568"/>
      </c:lineChart>
      <c:catAx>
        <c:axId val="9434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AR"/>
            </a:pPr>
            <a:endParaRPr lang="es-AR"/>
          </a:p>
        </c:txPr>
        <c:crossAx val="94349568"/>
        <c:crosses val="autoZero"/>
        <c:auto val="1"/>
        <c:lblAlgn val="ctr"/>
        <c:lblOffset val="100"/>
        <c:noMultiLvlLbl val="0"/>
      </c:catAx>
      <c:valAx>
        <c:axId val="9434956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lang="es-AR"/>
            </a:pPr>
            <a:endParaRPr lang="es-AR"/>
          </a:p>
        </c:txPr>
        <c:crossAx val="94348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189120494713552"/>
          <c:y val="0.14024004281018429"/>
          <c:w val="0.31635198621867466"/>
          <c:h val="0.40647240624843806"/>
        </c:manualLayout>
      </c:layout>
      <c:overlay val="0"/>
      <c:txPr>
        <a:bodyPr/>
        <a:lstStyle/>
        <a:p>
          <a:pPr>
            <a:defRPr lang="es-AR"/>
          </a:pPr>
          <a:endParaRPr lang="es-A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A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AR" dirty="0"/>
              <a:t>Consumo de Energía </a:t>
            </a:r>
            <a:r>
              <a:rPr lang="es-AR" dirty="0" smtClean="0"/>
              <a:t>Argentina (2014)</a:t>
            </a:r>
            <a:endParaRPr lang="es-AR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5210056194939997E-2"/>
          <c:y val="0.1625046998370723"/>
          <c:w val="0.44709673109589676"/>
          <c:h val="0.79042462425405147"/>
        </c:manualLayout>
      </c:layout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b="1"/>
                  </a:pPr>
                  <a:endParaRPr lang="es-A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Hoja1!$G$6:$G$11</c:f>
              <c:strCache>
                <c:ptCount val="6"/>
                <c:pt idx="0">
                  <c:v>No energético</c:v>
                </c:pt>
                <c:pt idx="1">
                  <c:v>Transporte</c:v>
                </c:pt>
                <c:pt idx="2">
                  <c:v>Industria</c:v>
                </c:pt>
                <c:pt idx="3">
                  <c:v>Residencial</c:v>
                </c:pt>
                <c:pt idx="4">
                  <c:v>Comercial y Público</c:v>
                </c:pt>
                <c:pt idx="5">
                  <c:v>Agropecuario</c:v>
                </c:pt>
              </c:strCache>
            </c:strRef>
          </c:cat>
          <c:val>
            <c:numRef>
              <c:f>Hoja1!$K$6:$K$11</c:f>
              <c:numCache>
                <c:formatCode>0.00%</c:formatCode>
                <c:ptCount val="6"/>
                <c:pt idx="0">
                  <c:v>0.1</c:v>
                </c:pt>
                <c:pt idx="1">
                  <c:v>0.27600000000000002</c:v>
                </c:pt>
                <c:pt idx="2">
                  <c:v>0.24099999999999999</c:v>
                </c:pt>
                <c:pt idx="3">
                  <c:v>0.245</c:v>
                </c:pt>
                <c:pt idx="4">
                  <c:v>7.8E-2</c:v>
                </c:pt>
                <c:pt idx="5">
                  <c:v>5.8999999999999997E-2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1"/>
        <c:txPr>
          <a:bodyPr/>
          <a:lstStyle/>
          <a:p>
            <a:pPr>
              <a:defRPr sz="2400" b="1"/>
            </a:pPr>
            <a:endParaRPr lang="es-AR"/>
          </a:p>
        </c:txPr>
      </c:legendEntry>
      <c:layout>
        <c:manualLayout>
          <c:xMode val="edge"/>
          <c:yMode val="edge"/>
          <c:x val="0.54083311461067363"/>
          <c:y val="0.25915208515602217"/>
          <c:w val="0.40083355205599286"/>
          <c:h val="0.569542869641294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000"/>
      </a:pPr>
      <a:endParaRPr lang="es-A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CAFB-A254-484D-8059-3D17054AC3B6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A114A-6F51-424F-BC32-20892C0FE9A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547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A5746-5A53-4CA8-A5B4-E8FD7CC489F2}" type="slidenum">
              <a:rPr lang="es-MX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MX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11</a:t>
            </a:fld>
            <a:endParaRPr lang="es-A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12</a:t>
            </a:fld>
            <a:endParaRPr lang="es-A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13</a:t>
            </a:fld>
            <a:endParaRPr lang="es-A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14</a:t>
            </a:fld>
            <a:endParaRPr lang="es-A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15</a:t>
            </a:fld>
            <a:endParaRPr lang="es-A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16</a:t>
            </a:fld>
            <a:endParaRPr lang="es-A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18</a:t>
            </a:fld>
            <a:endParaRPr lang="es-A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19</a:t>
            </a:fld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20</a:t>
            </a:fld>
            <a:endParaRPr lang="es-A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21</a:t>
            </a:fld>
            <a:endParaRPr lang="es-A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22</a:t>
            </a:fld>
            <a:endParaRPr lang="es-A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23</a:t>
            </a:fld>
            <a:endParaRPr lang="es-A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24</a:t>
            </a:fld>
            <a:endParaRPr lang="es-A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E9B491-C6E1-4F56-8A04-2FD5C4DF21B3}" type="slidenum">
              <a:rPr lang="es-MX" smtClean="0"/>
              <a:pPr>
                <a:defRPr/>
              </a:pPr>
              <a:t>26</a:t>
            </a:fld>
            <a:endParaRPr lang="es-MX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27</a:t>
            </a:fld>
            <a:endParaRPr lang="es-A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28</a:t>
            </a:fld>
            <a:endParaRPr lang="es-A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29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32</a:t>
            </a:fld>
            <a:endParaRPr lang="es-A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33</a:t>
            </a:fld>
            <a:endParaRPr lang="es-A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34</a:t>
            </a:fld>
            <a:endParaRPr lang="es-A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35</a:t>
            </a:fld>
            <a:endParaRPr lang="es-A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36</a:t>
            </a:fld>
            <a:endParaRPr lang="es-A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37</a:t>
            </a:fld>
            <a:endParaRPr lang="es-A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39</a:t>
            </a:fld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40</a:t>
            </a:fld>
            <a:endParaRPr lang="es-A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18D7-3599-4671-AB44-68D078D845DB}" type="slidenum">
              <a:rPr lang="es-AR" smtClean="0"/>
              <a:pPr/>
              <a:t>41</a:t>
            </a:fld>
            <a:endParaRPr lang="es-A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DC10E-4848-4C33-A013-BCEEB1BB834C}" type="slidenum">
              <a:rPr lang="es-AR" smtClean="0"/>
              <a:pPr/>
              <a:t>6</a:t>
            </a:fld>
            <a:endParaRPr lang="es-A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B5BDD-8201-45F6-90C7-B36B04E01802}" type="slidenum">
              <a:rPr lang="es-AR" smtClean="0"/>
              <a:pPr/>
              <a:t>7</a:t>
            </a:fld>
            <a:endParaRPr lang="es-A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02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543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381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6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1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53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7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45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48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23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321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7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20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7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893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087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078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010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988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737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896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1281-2BB8-4DD5-91FD-6D49AB456C8F}" type="datetimeFigureOut">
              <a:rPr lang="es-AR" smtClean="0"/>
              <a:t>22/07/2016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72F0-9983-4466-8D69-DEA60CD0DBF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30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avea.org/biblioteca/ZAGORODNY_Argentina_Necesita_Leyes_Vehiculos_Electricos_2012-06-14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32.jpeg"/><Relationship Id="rId10" Type="http://schemas.openxmlformats.org/officeDocument/2006/relationships/image" Target="../media/image48.jpeg"/><Relationship Id="rId4" Type="http://schemas.openxmlformats.org/officeDocument/2006/relationships/image" Target="../media/image44.jpeg"/><Relationship Id="rId9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a.org/topics/transport/electricvehiclesinitiative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www.vectrix.com/" TargetMode="External"/><Relationship Id="rId7" Type="http://schemas.openxmlformats.org/officeDocument/2006/relationships/hyperlink" Target="http://zeromotorcycles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electricmoto.com/" TargetMode="External"/><Relationship Id="rId5" Type="http://schemas.openxmlformats.org/officeDocument/2006/relationships/hyperlink" Target="http://www.killacycle.com/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://www.quantya.com/" TargetMode="External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68.jpeg"/><Relationship Id="rId4" Type="http://schemas.openxmlformats.org/officeDocument/2006/relationships/image" Target="../media/image71.png"/><Relationship Id="rId9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-hydrogen-bus-platform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0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gif"/><Relationship Id="rId11" Type="http://schemas.openxmlformats.org/officeDocument/2006/relationships/image" Target="../media/image79.png"/><Relationship Id="rId5" Type="http://schemas.openxmlformats.org/officeDocument/2006/relationships/image" Target="../media/image103.jpeg"/><Relationship Id="rId10" Type="http://schemas.openxmlformats.org/officeDocument/2006/relationships/image" Target="../media/image80.png"/><Relationship Id="rId4" Type="http://schemas.openxmlformats.org/officeDocument/2006/relationships/image" Target="../media/image88.tiff"/><Relationship Id="rId9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5076056" y="5517232"/>
            <a:ext cx="3168352" cy="68814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i="1" dirty="0"/>
              <a:t>Dr. Juan </a:t>
            </a:r>
            <a:r>
              <a:rPr lang="es-MX" i="1" dirty="0" smtClean="0"/>
              <a:t>Pablo Zagorodny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332656"/>
            <a:ext cx="9144000" cy="165618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600" dirty="0" smtClean="0">
                <a:latin typeface="Arial Rounded MT Bold" pitchFamily="34" charset="0"/>
              </a:rPr>
              <a:t>Energía y Movilidad Sustentables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25576" y="2141240"/>
            <a:ext cx="9169576" cy="927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200" i="1" dirty="0" smtClean="0"/>
              <a:t>Perspectivas de sustitución tecnológica</a:t>
            </a:r>
          </a:p>
        </p:txBody>
      </p:sp>
      <p:sp>
        <p:nvSpPr>
          <p:cNvPr id="10" name="7 Rectángulo"/>
          <p:cNvSpPr>
            <a:spLocks noChangeArrowheads="1"/>
          </p:cNvSpPr>
          <p:nvPr/>
        </p:nvSpPr>
        <p:spPr bwMode="auto">
          <a:xfrm>
            <a:off x="5004048" y="4725144"/>
            <a:ext cx="3539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250"/>
                </a:solidFill>
                <a:effectLst/>
                <a:uLnTx/>
                <a:uFillTx/>
                <a:latin typeface="+mn-lt"/>
              </a:rPr>
              <a:t>www.AAVEA.org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2736304" cy="276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4788024" y="3892986"/>
            <a:ext cx="3744416" cy="68814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i="1" dirty="0" smtClean="0"/>
              <a:t>22 de Julio de 2016</a:t>
            </a:r>
          </a:p>
        </p:txBody>
      </p:sp>
    </p:spTree>
    <p:extLst>
      <p:ext uri="{BB962C8B-B14F-4D97-AF65-F5344CB8AC3E}">
        <p14:creationId xmlns:p14="http://schemas.microsoft.com/office/powerpoint/2010/main" val="5838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51"/>
          <p:cNvSpPr txBox="1"/>
          <p:nvPr/>
        </p:nvSpPr>
        <p:spPr>
          <a:xfrm>
            <a:off x="0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Acumulación:     la clave para pensar la “integración”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" descr="C:\Users\ry10861\Desktop\JUANPA\ALGUNAS PPTs\CHARLA HAMPATU 30-05-2013\IMAGENES\molin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" y="1051952"/>
            <a:ext cx="2012690" cy="18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3366205" y="1180337"/>
            <a:ext cx="5667850" cy="5021214"/>
            <a:chOff x="3366205" y="1180337"/>
            <a:chExt cx="5667850" cy="5021214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057" y="2731231"/>
              <a:ext cx="1823998" cy="1633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 descr="C:\Users\ry10861\Desktop\VEH para GB 28-07-2014\IMAGENES\cleancharg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" r="4329"/>
            <a:stretch/>
          </p:blipFill>
          <p:spPr bwMode="auto">
            <a:xfrm>
              <a:off x="6042148" y="1180337"/>
              <a:ext cx="2982297" cy="1429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32 Conector curvado"/>
            <p:cNvCxnSpPr>
              <a:stCxn id="34" idx="2"/>
              <a:endCxn id="35" idx="4"/>
            </p:cNvCxnSpPr>
            <p:nvPr/>
          </p:nvCxnSpPr>
          <p:spPr>
            <a:xfrm rot="10800000">
              <a:off x="3366205" y="2293288"/>
              <a:ext cx="3134779" cy="3134057"/>
            </a:xfrm>
            <a:prstGeom prst="curvedConnector2">
              <a:avLst/>
            </a:prstGeom>
            <a:ln w="50800">
              <a:solidFill>
                <a:srgbClr val="44FB03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33 Elipse"/>
            <p:cNvSpPr/>
            <p:nvPr/>
          </p:nvSpPr>
          <p:spPr>
            <a:xfrm>
              <a:off x="6500983" y="4653136"/>
              <a:ext cx="2319489" cy="154841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AR" sz="2400" dirty="0" smtClean="0"/>
                <a:t>Demanda</a:t>
              </a:r>
            </a:p>
            <a:p>
              <a:pPr algn="ctr"/>
              <a:r>
                <a:rPr lang="es-AR" sz="2400" dirty="0" smtClean="0"/>
                <a:t>aleatoria</a:t>
              </a:r>
              <a:endParaRPr lang="es-AR" sz="2400" dirty="0"/>
            </a:p>
          </p:txBody>
        </p:sp>
      </p:grpSp>
      <p:sp>
        <p:nvSpPr>
          <p:cNvPr id="35" name="34 Elipse"/>
          <p:cNvSpPr/>
          <p:nvPr/>
        </p:nvSpPr>
        <p:spPr>
          <a:xfrm>
            <a:off x="1979712" y="980728"/>
            <a:ext cx="2772984" cy="131255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Oferta Intermitente</a:t>
            </a:r>
            <a:endParaRPr lang="es-AR" sz="2400" dirty="0"/>
          </a:p>
        </p:txBody>
      </p:sp>
      <p:pic>
        <p:nvPicPr>
          <p:cNvPr id="36" name="Picture 4" descr="C:\Users\RY10861\Desktop\PPT RENOVABLES 12-07-2013\image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" y="2889282"/>
            <a:ext cx="2174952" cy="164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36 Grupo"/>
          <p:cNvGrpSpPr/>
          <p:nvPr/>
        </p:nvGrpSpPr>
        <p:grpSpPr>
          <a:xfrm>
            <a:off x="2483768" y="3284984"/>
            <a:ext cx="3717567" cy="3033823"/>
            <a:chOff x="2425479" y="3356992"/>
            <a:chExt cx="3717567" cy="3033823"/>
          </a:xfrm>
        </p:grpSpPr>
        <p:sp>
          <p:nvSpPr>
            <p:cNvPr id="38" name="37 Elipse"/>
            <p:cNvSpPr/>
            <p:nvPr/>
          </p:nvSpPr>
          <p:spPr>
            <a:xfrm>
              <a:off x="2686662" y="3356992"/>
              <a:ext cx="3456384" cy="1296621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AR" sz="2400" b="1" dirty="0" smtClean="0"/>
                <a:t>Acumulación</a:t>
              </a:r>
            </a:p>
            <a:p>
              <a:pPr algn="ctr"/>
              <a:r>
                <a:rPr lang="es-AR" sz="2400" b="1" dirty="0" smtClean="0"/>
                <a:t>de Energía !</a:t>
              </a:r>
              <a:endParaRPr lang="es-AR" sz="2400" b="1" dirty="0"/>
            </a:p>
          </p:txBody>
        </p:sp>
        <p:pic>
          <p:nvPicPr>
            <p:cNvPr id="39" name="Picture 3" descr="C:\Users\ry10861\Desktop\Y-TEC\IMAGENES\large_1V-40AH-Lithium-Ion-Batter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479" y="4797152"/>
              <a:ext cx="1714473" cy="159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1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7" name="16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10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511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836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Sustitución Tecnológica en el Transporte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95536" y="1052736"/>
            <a:ext cx="7920881" cy="753121"/>
            <a:chOff x="1428727" y="3071811"/>
            <a:chExt cx="5102178" cy="547727"/>
          </a:xfrm>
        </p:grpSpPr>
        <p:sp>
          <p:nvSpPr>
            <p:cNvPr id="13" name="12 Flecha doblada hacia arriba"/>
            <p:cNvSpPr/>
            <p:nvPr/>
          </p:nvSpPr>
          <p:spPr>
            <a:xfrm rot="5400000">
              <a:off x="1500151" y="3000387"/>
              <a:ext cx="499921" cy="642769"/>
            </a:xfrm>
            <a:prstGeom prst="bentUpArrow">
              <a:avLst>
                <a:gd name="adj1" fmla="val 35336"/>
                <a:gd name="adj2" fmla="val 38714"/>
                <a:gd name="adj3" fmla="val 3692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4" name="1 Título"/>
            <p:cNvSpPr txBox="1">
              <a:spLocks/>
            </p:cNvSpPr>
            <p:nvPr/>
          </p:nvSpPr>
          <p:spPr bwMode="auto">
            <a:xfrm>
              <a:off x="2217245" y="3119617"/>
              <a:ext cx="4313660" cy="499921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Los MOTORES deben ser ELÉCTRICOS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4" name="1 Título"/>
          <p:cNvSpPr txBox="1">
            <a:spLocks/>
          </p:cNvSpPr>
          <p:nvPr/>
        </p:nvSpPr>
        <p:spPr bwMode="auto">
          <a:xfrm>
            <a:off x="1" y="2060848"/>
            <a:ext cx="9143999" cy="687388"/>
          </a:xfrm>
          <a:prstGeom prst="roundRect">
            <a:avLst>
              <a:gd name="adj" fmla="val 9757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s-ES" sz="2400" dirty="0" smtClean="0">
                <a:latin typeface="Arial" pitchFamily="34" charset="0"/>
                <a:ea typeface="+mj-ea"/>
                <a:cs typeface="Arial" pitchFamily="34" charset="0"/>
              </a:rPr>
              <a:t>independientemente de  la reserva y  recarga de energía…</a:t>
            </a:r>
            <a:endParaRPr lang="es-E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95537" y="5733256"/>
            <a:ext cx="842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i="1" dirty="0" smtClean="0"/>
              <a:t>Recarga o suministro directo:   por contacto  o inalámbrica</a:t>
            </a:r>
            <a:endParaRPr lang="es-AR" sz="2400" i="1" dirty="0"/>
          </a:p>
        </p:txBody>
      </p:sp>
      <p:grpSp>
        <p:nvGrpSpPr>
          <p:cNvPr id="3" name="2 Grupo"/>
          <p:cNvGrpSpPr/>
          <p:nvPr/>
        </p:nvGrpSpPr>
        <p:grpSpPr>
          <a:xfrm>
            <a:off x="323529" y="3212976"/>
            <a:ext cx="8500729" cy="2331789"/>
            <a:chOff x="395536" y="3140968"/>
            <a:chExt cx="8500729" cy="2331789"/>
          </a:xfrm>
        </p:grpSpPr>
        <p:sp>
          <p:nvSpPr>
            <p:cNvPr id="18" name="1 Título"/>
            <p:cNvSpPr txBox="1">
              <a:spLocks/>
            </p:cNvSpPr>
            <p:nvPr/>
          </p:nvSpPr>
          <p:spPr bwMode="auto">
            <a:xfrm>
              <a:off x="3275856" y="3140968"/>
              <a:ext cx="2664296" cy="642913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Baterías sólidas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2" name="1 Título"/>
            <p:cNvSpPr txBox="1">
              <a:spLocks/>
            </p:cNvSpPr>
            <p:nvPr/>
          </p:nvSpPr>
          <p:spPr bwMode="auto">
            <a:xfrm>
              <a:off x="3272083" y="4068179"/>
              <a:ext cx="2668069" cy="584957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Baterías de Flujo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3" name="1 Título"/>
            <p:cNvSpPr txBox="1">
              <a:spLocks/>
            </p:cNvSpPr>
            <p:nvPr/>
          </p:nvSpPr>
          <p:spPr bwMode="auto">
            <a:xfrm>
              <a:off x="3203848" y="4896543"/>
              <a:ext cx="3024336" cy="576214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(Súper) Capacitores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5" name="1 Título"/>
            <p:cNvSpPr txBox="1">
              <a:spLocks/>
            </p:cNvSpPr>
            <p:nvPr/>
          </p:nvSpPr>
          <p:spPr bwMode="auto">
            <a:xfrm>
              <a:off x="395536" y="3168501"/>
              <a:ext cx="2567581" cy="61538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Hidrógeno (FC)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6" name="1 Título"/>
            <p:cNvSpPr txBox="1">
              <a:spLocks/>
            </p:cNvSpPr>
            <p:nvPr/>
          </p:nvSpPr>
          <p:spPr bwMode="auto">
            <a:xfrm>
              <a:off x="402997" y="4078435"/>
              <a:ext cx="2562055" cy="574701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Moto-generador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5" name="1 Título"/>
            <p:cNvSpPr txBox="1">
              <a:spLocks/>
            </p:cNvSpPr>
            <p:nvPr/>
          </p:nvSpPr>
          <p:spPr bwMode="auto">
            <a:xfrm>
              <a:off x="6315805" y="4085455"/>
              <a:ext cx="2580460" cy="595214"/>
            </a:xfrm>
            <a:prstGeom prst="roundRect">
              <a:avLst/>
            </a:prstGeom>
            <a:noFill/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Aire comprimido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" name="1 Título"/>
            <p:cNvSpPr txBox="1">
              <a:spLocks/>
            </p:cNvSpPr>
            <p:nvPr/>
          </p:nvSpPr>
          <p:spPr bwMode="auto">
            <a:xfrm>
              <a:off x="6315805" y="3168501"/>
              <a:ext cx="2580459" cy="595214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err="1" smtClean="0">
                  <a:latin typeface="Arial" pitchFamily="34" charset="0"/>
                  <a:ea typeface="+mj-ea"/>
                  <a:cs typeface="Arial" pitchFamily="34" charset="0"/>
                </a:rPr>
                <a:t>Fly-wheels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7" name="1 Título"/>
            <p:cNvSpPr txBox="1">
              <a:spLocks/>
            </p:cNvSpPr>
            <p:nvPr/>
          </p:nvSpPr>
          <p:spPr bwMode="auto">
            <a:xfrm>
              <a:off x="432413" y="4896543"/>
              <a:ext cx="2530704" cy="576214"/>
            </a:xfrm>
            <a:prstGeom prst="roundRect">
              <a:avLst>
                <a:gd name="adj" fmla="val 8251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Turbina + Gen</a:t>
              </a:r>
              <a:r>
                <a:rPr lang="es-ES" sz="2400" dirty="0">
                  <a:latin typeface="Arial" pitchFamily="34" charset="0"/>
                  <a:ea typeface="+mj-ea"/>
                  <a:cs typeface="Arial" pitchFamily="34" charset="0"/>
                </a:rPr>
                <a:t>.</a:t>
              </a:r>
            </a:p>
          </p:txBody>
        </p:sp>
        <p:sp>
          <p:nvSpPr>
            <p:cNvPr id="19" name="1 Título"/>
            <p:cNvSpPr txBox="1">
              <a:spLocks/>
            </p:cNvSpPr>
            <p:nvPr/>
          </p:nvSpPr>
          <p:spPr bwMode="auto">
            <a:xfrm>
              <a:off x="6444207" y="4896543"/>
              <a:ext cx="2448271" cy="576214"/>
            </a:xfrm>
            <a:prstGeom prst="roundRect">
              <a:avLst/>
            </a:prstGeom>
            <a:noFill/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Otros…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5" name="4 Elipse"/>
          <p:cNvSpPr/>
          <p:nvPr/>
        </p:nvSpPr>
        <p:spPr>
          <a:xfrm>
            <a:off x="2987824" y="3933056"/>
            <a:ext cx="311911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0" name="2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11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836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Ejemplo... Baterías de flujo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323528" y="1052736"/>
            <a:ext cx="8484754" cy="720080"/>
          </a:xfrm>
          <a:prstGeom prst="round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>
              <a:defRPr/>
            </a:pPr>
            <a:endParaRPr lang="es-ES" sz="2000" i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 descr="C:\Users\ry10861\Desktop\CHARLA Transp. Ferrov. FIUBA\flow-battery-schematic_FINAL-500x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6732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5180964" y="2481559"/>
            <a:ext cx="3639508" cy="3755753"/>
            <a:chOff x="5239315" y="289879"/>
            <a:chExt cx="3760785" cy="3915120"/>
          </a:xfrm>
        </p:grpSpPr>
        <p:pic>
          <p:nvPicPr>
            <p:cNvPr id="3074" name="Picture 2" descr="C:\Users\ry10861\Desktop\CHARLA Transp. Ferrov. FIUBA\Imergy-Vanadium-Flow-Battery-for-US-Nav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315" y="289879"/>
              <a:ext cx="3760785" cy="3302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1 Título"/>
            <p:cNvSpPr txBox="1">
              <a:spLocks/>
            </p:cNvSpPr>
            <p:nvPr/>
          </p:nvSpPr>
          <p:spPr bwMode="auto">
            <a:xfrm>
              <a:off x="5239315" y="3592674"/>
              <a:ext cx="3748189" cy="61232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dirty="0" smtClean="0">
                  <a:latin typeface="Arial" pitchFamily="34" charset="0"/>
                  <a:ea typeface="+mj-ea"/>
                  <a:cs typeface="Arial" pitchFamily="34" charset="0"/>
                </a:rPr>
                <a:t>Aprox.  USD 350 kW y </a:t>
              </a:r>
              <a:r>
                <a:rPr lang="es-ES" dirty="0" err="1" smtClean="0">
                  <a:latin typeface="Arial" pitchFamily="34" charset="0"/>
                  <a:ea typeface="+mj-ea"/>
                  <a:cs typeface="Arial" pitchFamily="34" charset="0"/>
                </a:rPr>
                <a:t>kWh</a:t>
              </a:r>
              <a:endParaRPr lang="es-ES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pic>
        <p:nvPicPr>
          <p:cNvPr id="10" name="Picture 2" descr="C:\Users\ry10861\Desktop\Y-TEC\IMAGENES\img_18153_bateria de fluj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092939" cy="20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4" name="13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12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539551" y="299615"/>
            <a:ext cx="7920881" cy="753121"/>
            <a:chOff x="1428727" y="3071811"/>
            <a:chExt cx="5102178" cy="547727"/>
          </a:xfrm>
        </p:grpSpPr>
        <p:sp>
          <p:nvSpPr>
            <p:cNvPr id="13" name="12 Flecha doblada hacia arriba"/>
            <p:cNvSpPr/>
            <p:nvPr/>
          </p:nvSpPr>
          <p:spPr>
            <a:xfrm rot="5400000">
              <a:off x="1500151" y="3000387"/>
              <a:ext cx="499921" cy="642769"/>
            </a:xfrm>
            <a:prstGeom prst="bentUpArrow">
              <a:avLst>
                <a:gd name="adj1" fmla="val 35336"/>
                <a:gd name="adj2" fmla="val 38714"/>
                <a:gd name="adj3" fmla="val 3692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4" name="1 Título"/>
            <p:cNvSpPr txBox="1">
              <a:spLocks/>
            </p:cNvSpPr>
            <p:nvPr/>
          </p:nvSpPr>
          <p:spPr bwMode="auto">
            <a:xfrm>
              <a:off x="2217245" y="3119617"/>
              <a:ext cx="4313660" cy="499921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Los materiales deben ser COMPOSITES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4" name="1 Título"/>
          <p:cNvSpPr txBox="1">
            <a:spLocks/>
          </p:cNvSpPr>
          <p:nvPr/>
        </p:nvSpPr>
        <p:spPr bwMode="auto">
          <a:xfrm>
            <a:off x="191591" y="1340768"/>
            <a:ext cx="3732337" cy="1584176"/>
          </a:xfrm>
          <a:prstGeom prst="roundRect">
            <a:avLst>
              <a:gd name="adj" fmla="val 9757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s-ES" sz="2400" dirty="0" smtClean="0">
                <a:latin typeface="Arial" pitchFamily="34" charset="0"/>
                <a:ea typeface="+mj-ea"/>
                <a:cs typeface="Arial" pitchFamily="34" charset="0"/>
              </a:rPr>
              <a:t>AHORRO de energía … </a:t>
            </a:r>
          </a:p>
          <a:p>
            <a:pPr algn="ctr">
              <a:defRPr/>
            </a:pPr>
            <a:r>
              <a:rPr lang="es-ES" sz="2400" dirty="0" smtClean="0">
                <a:latin typeface="Arial" pitchFamily="34" charset="0"/>
                <a:ea typeface="+mj-ea"/>
                <a:cs typeface="Arial" pitchFamily="34" charset="0"/>
              </a:rPr>
              <a:t>por AHORRO de peso</a:t>
            </a:r>
            <a:endParaRPr lang="es-E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5" name="Picture 3" descr="C:\Users\ry10861\Desktop\CHARLA Transp. Ferrov. FIUBA\koko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55282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y10861\Desktop\CHARLA Transp. Ferrov. FIUBA\JECM18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55057"/>
            <a:ext cx="5076056" cy="45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13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13246" r="37274" b="7248"/>
          <a:stretch/>
        </p:blipFill>
        <p:spPr bwMode="auto">
          <a:xfrm>
            <a:off x="323528" y="260648"/>
            <a:ext cx="4435522" cy="581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ry10861\Desktop\CHARLA Transp. Ferrov. FIUBA\fibreglass-composite-products-16-14067035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14376"/>
          <a:stretch/>
        </p:blipFill>
        <p:spPr bwMode="auto">
          <a:xfrm>
            <a:off x="5267170" y="260648"/>
            <a:ext cx="3769325" cy="29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y10861\Desktop\CHARLA Transp. Ferrov. FIUBA\120547_1856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01" y="3255774"/>
            <a:ext cx="4071395" cy="30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14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836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Sustitución Tecnológica en el Transporte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555776" y="1052736"/>
            <a:ext cx="5112568" cy="27124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b="1" dirty="0"/>
              <a:t>VE</a:t>
            </a:r>
            <a:r>
              <a:rPr lang="es-AR" sz="2400" dirty="0"/>
              <a:t>  =  Vehículo </a:t>
            </a:r>
            <a:r>
              <a:rPr lang="es-AR" sz="2400" b="1" dirty="0"/>
              <a:t>Eléctrico</a:t>
            </a:r>
            <a:r>
              <a:rPr lang="es-AR" sz="2400" dirty="0"/>
              <a:t>  (inglés: EV)</a:t>
            </a:r>
          </a:p>
          <a:p>
            <a:pPr algn="ctr">
              <a:defRPr/>
            </a:pPr>
            <a:endParaRPr lang="es-AR" sz="2400" dirty="0"/>
          </a:p>
          <a:p>
            <a:pPr algn="ctr">
              <a:defRPr/>
            </a:pPr>
            <a:r>
              <a:rPr lang="es-AR" sz="2400" b="1" dirty="0"/>
              <a:t>VEH</a:t>
            </a:r>
            <a:r>
              <a:rPr lang="es-AR" sz="2400" dirty="0"/>
              <a:t>  =  V.E. </a:t>
            </a:r>
            <a:r>
              <a:rPr lang="es-AR" sz="2400" b="1" dirty="0"/>
              <a:t>Híbrido</a:t>
            </a:r>
            <a:r>
              <a:rPr lang="es-AR" sz="2400" dirty="0"/>
              <a:t> (inglés: HEV)</a:t>
            </a:r>
          </a:p>
          <a:p>
            <a:pPr algn="ctr">
              <a:defRPr/>
            </a:pPr>
            <a:endParaRPr lang="es-AR" sz="2400" dirty="0"/>
          </a:p>
          <a:p>
            <a:pPr algn="ctr">
              <a:defRPr/>
            </a:pPr>
            <a:r>
              <a:rPr lang="es-AR" sz="2400" b="1" dirty="0"/>
              <a:t>PHEV</a:t>
            </a:r>
            <a:r>
              <a:rPr lang="es-AR" sz="2400" dirty="0"/>
              <a:t>  =  V.E. Híbrido </a:t>
            </a:r>
            <a:r>
              <a:rPr lang="es-AR" sz="2400" b="1" dirty="0"/>
              <a:t>Plug-In </a:t>
            </a:r>
          </a:p>
          <a:p>
            <a:pPr algn="ctr">
              <a:defRPr/>
            </a:pPr>
            <a:r>
              <a:rPr lang="es-AR" sz="2400" dirty="0"/>
              <a:t>              (“híbrido </a:t>
            </a:r>
            <a:r>
              <a:rPr lang="es-AR" sz="2400" dirty="0" err="1"/>
              <a:t>enchufable</a:t>
            </a:r>
            <a:r>
              <a:rPr lang="es-AR" sz="2400" dirty="0"/>
              <a:t>”)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79512" y="4581128"/>
            <a:ext cx="5328592" cy="1440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000" i="1" dirty="0"/>
              <a:t>Las </a:t>
            </a:r>
            <a:r>
              <a:rPr lang="es-AR" sz="2000" i="1" dirty="0" smtClean="0"/>
              <a:t>proporciones </a:t>
            </a:r>
            <a:r>
              <a:rPr lang="es-AR" sz="2000" i="1" dirty="0"/>
              <a:t>de </a:t>
            </a:r>
            <a:r>
              <a:rPr lang="es-AR" sz="2000" b="1" i="1" dirty="0" smtClean="0"/>
              <a:t>electricidad/combustible, </a:t>
            </a:r>
            <a:r>
              <a:rPr lang="es-AR" sz="2000" i="1" dirty="0" smtClean="0"/>
              <a:t> y por lo tanto las </a:t>
            </a:r>
            <a:r>
              <a:rPr lang="es-AR" sz="2000" b="1" i="1" dirty="0" smtClean="0"/>
              <a:t>emisiones</a:t>
            </a:r>
            <a:r>
              <a:rPr lang="es-AR" sz="2000" i="1" dirty="0" smtClean="0"/>
              <a:t>,</a:t>
            </a:r>
            <a:r>
              <a:rPr lang="es-AR" sz="2000" b="1" i="1" dirty="0" smtClean="0"/>
              <a:t> </a:t>
            </a:r>
            <a:r>
              <a:rPr lang="es-AR" sz="2000" i="1" dirty="0" smtClean="0"/>
              <a:t> varían según  la </a:t>
            </a:r>
            <a:r>
              <a:rPr lang="es-AR" sz="2000" b="1" i="1" dirty="0"/>
              <a:t>matriz de generación eléctrica </a:t>
            </a:r>
            <a:r>
              <a:rPr lang="es-AR" sz="2000" i="1" dirty="0"/>
              <a:t>de cada país.</a:t>
            </a:r>
          </a:p>
        </p:txBody>
      </p:sp>
      <p:pic>
        <p:nvPicPr>
          <p:cNvPr id="19" name="Picture 3" descr="C:\Users\ry10861\Desktop\JUANPA\AAVEA\DISEÑO\FOTOS\280px-Reva_charg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8" y="1052736"/>
            <a:ext cx="230537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6048"/>
          <a:stretch/>
        </p:blipFill>
        <p:spPr bwMode="auto">
          <a:xfrm flipH="1">
            <a:off x="271522" y="2996953"/>
            <a:ext cx="286031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6 Imagen" descr="800px-Chevrolet-Volt-D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645024"/>
            <a:ext cx="29236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812360" y="1268760"/>
            <a:ext cx="90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err="1" smtClean="0"/>
              <a:t>Reva</a:t>
            </a:r>
            <a:endParaRPr lang="es-AR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812360" y="197954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/>
              <a:t>Toyota </a:t>
            </a:r>
            <a:r>
              <a:rPr lang="es-AR" i="1" dirty="0" err="1" smtClean="0"/>
              <a:t>Prius</a:t>
            </a:r>
            <a:endParaRPr lang="es-AR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812360" y="278092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err="1" smtClean="0"/>
              <a:t>Chevy</a:t>
            </a:r>
            <a:r>
              <a:rPr lang="es-AR" i="1" dirty="0" smtClean="0"/>
              <a:t> Volt</a:t>
            </a:r>
            <a:endParaRPr lang="es-AR" i="1" dirty="0"/>
          </a:p>
        </p:txBody>
      </p:sp>
      <p:sp>
        <p:nvSpPr>
          <p:cNvPr id="15" name="1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0" name="1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15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836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Sustitución Tecnológica en el Transporte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539552" y="980728"/>
            <a:ext cx="8352928" cy="785813"/>
            <a:chOff x="1428727" y="3071811"/>
            <a:chExt cx="5380478" cy="571503"/>
          </a:xfrm>
        </p:grpSpPr>
        <p:sp>
          <p:nvSpPr>
            <p:cNvPr id="13" name="12 Flecha doblada hacia arriba"/>
            <p:cNvSpPr/>
            <p:nvPr/>
          </p:nvSpPr>
          <p:spPr>
            <a:xfrm rot="5400000">
              <a:off x="1500151" y="3000387"/>
              <a:ext cx="499921" cy="642769"/>
            </a:xfrm>
            <a:prstGeom prst="bentUpArrow">
              <a:avLst>
                <a:gd name="adj1" fmla="val 35336"/>
                <a:gd name="adj2" fmla="val 38714"/>
                <a:gd name="adj3" fmla="val 36925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4" name="1 Título"/>
            <p:cNvSpPr txBox="1">
              <a:spLocks/>
            </p:cNvSpPr>
            <p:nvPr/>
          </p:nvSpPr>
          <p:spPr bwMode="auto">
            <a:xfrm>
              <a:off x="2087610" y="3143393"/>
              <a:ext cx="4721595" cy="499921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Motores Eléctricos …¿Por qué cambiar?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16" name="15 Rectángulo"/>
          <p:cNvSpPr/>
          <p:nvPr/>
        </p:nvSpPr>
        <p:spPr>
          <a:xfrm>
            <a:off x="395536" y="1988840"/>
            <a:ext cx="8496944" cy="86409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LA </a:t>
            </a:r>
            <a:r>
              <a:rPr lang="en-US" sz="2800" b="1" dirty="0" err="1" smtClean="0"/>
              <a:t>Ventaja</a:t>
            </a:r>
            <a:r>
              <a:rPr lang="en-US" sz="2800" dirty="0" smtClean="0"/>
              <a:t> de </a:t>
            </a:r>
            <a:r>
              <a:rPr lang="en-US" sz="2800" dirty="0" err="1" smtClean="0"/>
              <a:t>motores</a:t>
            </a:r>
            <a:r>
              <a:rPr lang="en-US" sz="2800" dirty="0" smtClean="0"/>
              <a:t> </a:t>
            </a:r>
            <a:r>
              <a:rPr lang="en-US" sz="2800" dirty="0" err="1" smtClean="0"/>
              <a:t>eléctricos</a:t>
            </a:r>
            <a:r>
              <a:rPr lang="en-US" sz="2800" dirty="0" smtClean="0"/>
              <a:t>:   </a:t>
            </a:r>
            <a:r>
              <a:rPr lang="en-US" sz="2800" b="1" dirty="0" smtClean="0"/>
              <a:t> Alta </a:t>
            </a:r>
            <a:r>
              <a:rPr lang="en-US" sz="2800" b="1" dirty="0" err="1"/>
              <a:t>E</a:t>
            </a:r>
            <a:r>
              <a:rPr lang="en-US" sz="2800" b="1" dirty="0" err="1" smtClean="0"/>
              <a:t>ficiencia</a:t>
            </a:r>
            <a:endParaRPr lang="en-US" sz="2800" b="1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395536" y="4509120"/>
            <a:ext cx="8496944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/>
              <a:t>Nuestras</a:t>
            </a:r>
            <a:r>
              <a:rPr lang="en-US" sz="2000" i="1" dirty="0" smtClean="0"/>
              <a:t> </a:t>
            </a:r>
            <a:r>
              <a:rPr lang="en-US" sz="2000" b="1" i="1" dirty="0" err="1" smtClean="0"/>
              <a:t>redes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eléctricas</a:t>
            </a:r>
            <a:r>
              <a:rPr lang="en-US" sz="2000" b="1" i="1" dirty="0" smtClean="0"/>
              <a:t> </a:t>
            </a:r>
            <a:r>
              <a:rPr lang="en-US" sz="2000" i="1" dirty="0" smtClean="0"/>
              <a:t>(S.A.D.I.) son </a:t>
            </a:r>
            <a:r>
              <a:rPr lang="en-US" sz="2000" b="1" i="1" dirty="0" err="1" smtClean="0"/>
              <a:t>adecuadas</a:t>
            </a:r>
            <a:r>
              <a:rPr lang="en-US" sz="2000" i="1" dirty="0" smtClean="0"/>
              <a:t> </a:t>
            </a:r>
          </a:p>
          <a:p>
            <a:pPr algn="ctr"/>
            <a:r>
              <a:rPr lang="en-US" sz="2000" i="1" dirty="0" smtClean="0"/>
              <a:t>para </a:t>
            </a:r>
            <a:r>
              <a:rPr lang="en-US" sz="2000" i="1" dirty="0" err="1" smtClean="0"/>
              <a:t>aceptar</a:t>
            </a:r>
            <a:r>
              <a:rPr lang="en-US" sz="2000" i="1" dirty="0" smtClean="0"/>
              <a:t> </a:t>
            </a:r>
            <a:r>
              <a:rPr lang="en-US" sz="2000" b="1" i="1" dirty="0" smtClean="0"/>
              <a:t>la </a:t>
            </a:r>
            <a:r>
              <a:rPr lang="en-US" sz="2000" b="1" i="1" dirty="0" err="1" smtClean="0"/>
              <a:t>nueva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demanda</a:t>
            </a:r>
            <a:r>
              <a:rPr lang="en-US" sz="2000" i="1" dirty="0" smtClean="0"/>
              <a:t>, y </a:t>
            </a:r>
            <a:r>
              <a:rPr lang="en-US" sz="2000" i="1" dirty="0" err="1" smtClean="0"/>
              <a:t>serían</a:t>
            </a:r>
            <a:r>
              <a:rPr lang="en-US" sz="2000" i="1" dirty="0" smtClean="0"/>
              <a:t>  </a:t>
            </a:r>
            <a:r>
              <a:rPr lang="en-US" sz="2000" b="1" i="1" dirty="0" err="1" smtClean="0"/>
              <a:t>más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estables</a:t>
            </a:r>
            <a:r>
              <a:rPr lang="en-US" sz="2000" i="1" dirty="0" smtClean="0"/>
              <a:t> </a:t>
            </a:r>
          </a:p>
          <a:p>
            <a:pPr algn="ctr"/>
            <a:r>
              <a:rPr lang="en-US" sz="2000" i="1" dirty="0" smtClean="0"/>
              <a:t>con (</a:t>
            </a:r>
            <a:r>
              <a:rPr lang="en-US" sz="2000" b="1" i="1" dirty="0" err="1" smtClean="0"/>
              <a:t>baterías</a:t>
            </a:r>
            <a:r>
              <a:rPr lang="en-US" sz="2000" i="1" dirty="0" smtClean="0"/>
              <a:t> y </a:t>
            </a:r>
            <a:r>
              <a:rPr lang="en-US" sz="2000" b="1" i="1" dirty="0" smtClean="0"/>
              <a:t>smart chargers </a:t>
            </a:r>
            <a:r>
              <a:rPr lang="en-US" sz="2000" i="1" dirty="0" smtClean="0"/>
              <a:t>de)  </a:t>
            </a:r>
            <a:r>
              <a:rPr lang="en-US" sz="2000" i="1" dirty="0" err="1" smtClean="0"/>
              <a:t>Vehículos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Eléctricos</a:t>
            </a:r>
            <a:endParaRPr lang="es-AR" sz="2000" i="1" dirty="0"/>
          </a:p>
        </p:txBody>
      </p:sp>
      <p:sp>
        <p:nvSpPr>
          <p:cNvPr id="17" name="16 Rectángulo"/>
          <p:cNvSpPr/>
          <p:nvPr/>
        </p:nvSpPr>
        <p:spPr>
          <a:xfrm>
            <a:off x="1" y="5733256"/>
            <a:ext cx="9143999" cy="51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s-AR" sz="1600" dirty="0">
                <a:hlinkClick r:id="rId3"/>
              </a:rPr>
              <a:t>http://</a:t>
            </a:r>
            <a:r>
              <a:rPr lang="es-AR" sz="1600" dirty="0" smtClean="0">
                <a:hlinkClick r:id="rId3"/>
              </a:rPr>
              <a:t>aavea.org/biblioteca/ZAGORODNY_Argentina_Necesita_Leyes_Vehiculos_Electricos_2012-06-14.pdf</a:t>
            </a:r>
            <a:r>
              <a:rPr lang="es-AR" sz="1600" dirty="0" smtClean="0"/>
              <a:t> </a:t>
            </a:r>
            <a:endParaRPr lang="es-AR" sz="1600" dirty="0">
              <a:solidFill>
                <a:srgbClr val="0000E2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63960" y="2996952"/>
            <a:ext cx="3231976" cy="12961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motores</a:t>
            </a:r>
            <a:r>
              <a:rPr lang="en-US" sz="2400" b="1" dirty="0" smtClean="0"/>
              <a:t> Diesel turbo</a:t>
            </a:r>
            <a:r>
              <a:rPr lang="en-US" sz="2400" dirty="0" smtClean="0"/>
              <a:t>:   </a:t>
            </a:r>
            <a:endParaRPr lang="en-US" sz="2400" b="1" dirty="0"/>
          </a:p>
          <a:p>
            <a:pPr algn="ctr"/>
            <a:r>
              <a:rPr lang="en-US" sz="2400" b="1" dirty="0" err="1" smtClean="0"/>
              <a:t>baja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eficiencia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22-25%</a:t>
            </a:r>
            <a:endParaRPr lang="es-AR" sz="2400" dirty="0"/>
          </a:p>
        </p:txBody>
      </p:sp>
      <p:sp>
        <p:nvSpPr>
          <p:cNvPr id="20" name="19 Rectángulo"/>
          <p:cNvSpPr/>
          <p:nvPr/>
        </p:nvSpPr>
        <p:spPr>
          <a:xfrm>
            <a:off x="5084440" y="2996952"/>
            <a:ext cx="3231976" cy="129614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motores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eléctricos</a:t>
            </a:r>
            <a:r>
              <a:rPr lang="en-US" sz="2400" dirty="0" smtClean="0"/>
              <a:t>:   </a:t>
            </a:r>
            <a:endParaRPr lang="en-US" sz="2400" b="1" dirty="0"/>
          </a:p>
          <a:p>
            <a:pPr algn="ctr"/>
            <a:r>
              <a:rPr lang="en-US" sz="2400" b="1" dirty="0" smtClean="0"/>
              <a:t>Alta </a:t>
            </a:r>
            <a:r>
              <a:rPr lang="en-US" sz="2400" b="1" dirty="0" err="1" smtClean="0"/>
              <a:t>eficiencia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93-95%</a:t>
            </a:r>
            <a:endParaRPr lang="es-AR" sz="2400" dirty="0"/>
          </a:p>
        </p:txBody>
      </p:sp>
      <p:sp>
        <p:nvSpPr>
          <p:cNvPr id="22" name="2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1" name="20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16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332" t="10035" r="11707" b="4802"/>
          <a:stretch>
            <a:fillRect/>
          </a:stretch>
        </p:blipFill>
        <p:spPr bwMode="auto">
          <a:xfrm>
            <a:off x="107504" y="188640"/>
            <a:ext cx="896499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Elipse"/>
          <p:cNvSpPr/>
          <p:nvPr/>
        </p:nvSpPr>
        <p:spPr>
          <a:xfrm rot="1454039">
            <a:off x="6398848" y="3718697"/>
            <a:ext cx="2350600" cy="2739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Llamada de flecha hacia abajo"/>
          <p:cNvSpPr/>
          <p:nvPr/>
        </p:nvSpPr>
        <p:spPr>
          <a:xfrm rot="1435642">
            <a:off x="3054187" y="1309798"/>
            <a:ext cx="1584176" cy="1728192"/>
          </a:xfrm>
          <a:prstGeom prst="downArrowCallout">
            <a:avLst>
              <a:gd name="adj1" fmla="val 20466"/>
              <a:gd name="adj2" fmla="val 33246"/>
              <a:gd name="adj3" fmla="val 29498"/>
              <a:gd name="adj4" fmla="val 56044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ETIQUETADO </a:t>
            </a:r>
          </a:p>
          <a:p>
            <a:pPr algn="ctr"/>
            <a:r>
              <a:rPr lang="es-AR" dirty="0" smtClean="0"/>
              <a:t>de EFICIENCIA </a:t>
            </a:r>
          </a:p>
          <a:p>
            <a:pPr algn="ctr"/>
            <a:r>
              <a:rPr lang="es-AR" dirty="0" smtClean="0"/>
              <a:t>en AUTOS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17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376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Evaluaciones de EPA  (www.fueleconomy.gov)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4048" y="764704"/>
            <a:ext cx="3816424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Chevrolet VOLT:  </a:t>
            </a:r>
          </a:p>
          <a:p>
            <a:r>
              <a:rPr lang="en-US" sz="2000" b="1" dirty="0" smtClean="0"/>
              <a:t>híbrido diesel-</a:t>
            </a:r>
            <a:r>
              <a:rPr lang="en-US" sz="2000" b="1" dirty="0" err="1" smtClean="0"/>
              <a:t>eléctrico</a:t>
            </a:r>
            <a:endParaRPr lang="en-US" sz="2000" b="1" dirty="0" smtClean="0"/>
          </a:p>
          <a:p>
            <a:r>
              <a:rPr lang="en-US" sz="2000" b="1" dirty="0" err="1" smtClean="0"/>
              <a:t>Modo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eléctrico</a:t>
            </a:r>
            <a:r>
              <a:rPr lang="en-US" sz="2000" b="1" dirty="0" smtClean="0"/>
              <a:t>: 39,3 km/</a:t>
            </a:r>
            <a:r>
              <a:rPr lang="en-US" sz="2000" b="1" dirty="0" err="1" smtClean="0"/>
              <a:t>lt</a:t>
            </a:r>
            <a:r>
              <a:rPr lang="en-US" sz="2000" b="1" dirty="0" smtClean="0"/>
              <a:t> equiv.</a:t>
            </a:r>
          </a:p>
          <a:p>
            <a:r>
              <a:rPr lang="es-ES" sz="2000" b="1" dirty="0" smtClean="0"/>
              <a:t>Modo híbrido: 15,6 km/</a:t>
            </a:r>
            <a:r>
              <a:rPr lang="es-ES" sz="2000" b="1" dirty="0" err="1" smtClean="0"/>
              <a:t>lt</a:t>
            </a:r>
            <a:r>
              <a:rPr lang="es-ES" sz="2000" b="1" dirty="0" smtClean="0"/>
              <a:t>.</a:t>
            </a:r>
          </a:p>
          <a:p>
            <a:r>
              <a:rPr lang="es-ES" sz="2000" b="1" dirty="0" smtClean="0"/>
              <a:t>(2,54 </a:t>
            </a:r>
            <a:r>
              <a:rPr lang="es-ES" sz="2000" b="1" dirty="0" err="1" smtClean="0"/>
              <a:t>lt</a:t>
            </a:r>
            <a:r>
              <a:rPr lang="es-ES" sz="2000" b="1" dirty="0" smtClean="0"/>
              <a:t> / 100 km </a:t>
            </a:r>
            <a:r>
              <a:rPr lang="es-ES" sz="2000" b="1" dirty="0" err="1" smtClean="0"/>
              <a:t>equiv</a:t>
            </a:r>
            <a:r>
              <a:rPr lang="es-ES" sz="2000" b="1" dirty="0" smtClean="0"/>
              <a:t>.)</a:t>
            </a:r>
          </a:p>
        </p:txBody>
      </p:sp>
      <p:pic>
        <p:nvPicPr>
          <p:cNvPr id="9" name="Picture 2" descr="C:\Documents and Settings\juanpa\Escritorio\Conferencia UNSAM 30-08-12\IMAGENES\chevy-volt-epa-ra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64704"/>
            <a:ext cx="4830711" cy="3240360"/>
          </a:xfrm>
          <a:prstGeom prst="rect">
            <a:avLst/>
          </a:prstGeom>
          <a:noFill/>
        </p:spPr>
      </p:pic>
      <p:pic>
        <p:nvPicPr>
          <p:cNvPr id="8" name="Picture 2" descr="C:\Documents and Settings\juanpa\Escritorio\Conferencia UNSAM 30-08-12\IMAGENES\nissan-leaf-epa-stick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472011"/>
            <a:ext cx="4762500" cy="2981325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259632" y="5077633"/>
            <a:ext cx="309634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Nissan LEAF all electric:</a:t>
            </a:r>
          </a:p>
          <a:p>
            <a:pPr algn="r"/>
            <a:r>
              <a:rPr lang="en-US" sz="2000" b="1" dirty="0" smtClean="0"/>
              <a:t>41,8 km / lt. equiv.</a:t>
            </a:r>
          </a:p>
          <a:p>
            <a:pPr algn="r"/>
            <a:r>
              <a:rPr lang="es-ES" sz="2000" b="1" dirty="0" smtClean="0"/>
              <a:t>(2,4 </a:t>
            </a:r>
            <a:r>
              <a:rPr lang="es-ES" sz="2000" b="1" dirty="0" err="1" smtClean="0"/>
              <a:t>lt</a:t>
            </a:r>
            <a:r>
              <a:rPr lang="es-ES" sz="2000" b="1" dirty="0" smtClean="0"/>
              <a:t> / 100 km </a:t>
            </a:r>
            <a:r>
              <a:rPr lang="es-ES" sz="2000" b="1" dirty="0" err="1" smtClean="0"/>
              <a:t>equiv</a:t>
            </a:r>
            <a:r>
              <a:rPr lang="es-ES" sz="2000" b="1" dirty="0" smtClean="0"/>
              <a:t>.)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18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Eficiencia Energética …  fuente virtual de energía renovable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0192" y="980728"/>
            <a:ext cx="1779587" cy="954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AR" sz="2800" dirty="0"/>
              <a:t>Key </a:t>
            </a:r>
            <a:r>
              <a:rPr lang="es-AR" sz="2800" dirty="0" err="1"/>
              <a:t>Question</a:t>
            </a:r>
            <a:endParaRPr lang="es-AR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95536" y="2204864"/>
            <a:ext cx="8424936" cy="22467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sz="2800" b="1" u="sng" dirty="0"/>
              <a:t>1. </a:t>
            </a:r>
            <a:r>
              <a:rPr lang="es-AR" sz="2800" u="sng" dirty="0"/>
              <a:t>Híbridos No-</a:t>
            </a:r>
            <a:r>
              <a:rPr lang="es-AR" sz="2800" u="sng" dirty="0" err="1"/>
              <a:t>Enchufables</a:t>
            </a:r>
            <a:r>
              <a:rPr lang="es-AR" sz="2800" dirty="0"/>
              <a:t> (HEV):    </a:t>
            </a:r>
            <a:r>
              <a:rPr lang="es-AR" sz="2800" b="1" dirty="0"/>
              <a:t>Sí,  bastante obvio.</a:t>
            </a:r>
          </a:p>
          <a:p>
            <a:pPr>
              <a:defRPr/>
            </a:pPr>
            <a:endParaRPr lang="es-AR" sz="2800" dirty="0"/>
          </a:p>
          <a:p>
            <a:pPr>
              <a:defRPr/>
            </a:pPr>
            <a:r>
              <a:rPr lang="es-AR" sz="2800" dirty="0"/>
              <a:t> Toyota </a:t>
            </a:r>
            <a:r>
              <a:rPr lang="es-AR" sz="2800" dirty="0" err="1"/>
              <a:t>Prius</a:t>
            </a:r>
            <a:r>
              <a:rPr lang="es-AR" sz="2800" dirty="0"/>
              <a:t> HEV (no se enchufa):  1.100 km / tanque.</a:t>
            </a:r>
          </a:p>
          <a:p>
            <a:pPr>
              <a:defRPr/>
            </a:pPr>
            <a:endParaRPr lang="es-AR" sz="2800" dirty="0"/>
          </a:p>
          <a:p>
            <a:pPr>
              <a:defRPr/>
            </a:pPr>
            <a:r>
              <a:rPr lang="es-AR" sz="2800" dirty="0"/>
              <a:t>(aprox. 50 </a:t>
            </a:r>
            <a:r>
              <a:rPr lang="es-AR" sz="2800" dirty="0" err="1"/>
              <a:t>mpg</a:t>
            </a:r>
            <a:r>
              <a:rPr lang="es-AR" sz="2800" dirty="0"/>
              <a:t> ,  o bien:  </a:t>
            </a:r>
            <a:r>
              <a:rPr lang="es-AR" sz="2800" dirty="0" smtClean="0"/>
              <a:t>4,5 </a:t>
            </a:r>
            <a:r>
              <a:rPr lang="es-AR" sz="2800" dirty="0"/>
              <a:t>Litros / 100 km)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987824" y="980728"/>
            <a:ext cx="5832648" cy="954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3200" i="1" dirty="0"/>
              <a:t>¿Ahorran </a:t>
            </a:r>
            <a:r>
              <a:rPr lang="es-AR" sz="3200" b="1" i="1" dirty="0"/>
              <a:t>energía</a:t>
            </a:r>
            <a:r>
              <a:rPr lang="es-AR" sz="3200" i="1" dirty="0"/>
              <a:t> los VE?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b="6048"/>
          <a:stretch/>
        </p:blipFill>
        <p:spPr bwMode="auto">
          <a:xfrm>
            <a:off x="5350167" y="4562034"/>
            <a:ext cx="3470305" cy="174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19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1"/>
          <p:cNvSpPr txBox="1"/>
          <p:nvPr/>
        </p:nvSpPr>
        <p:spPr>
          <a:xfrm>
            <a:off x="0" y="2276872"/>
            <a:ext cx="9144000" cy="10801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algn="ctr">
              <a:buClr>
                <a:prstClr val="black"/>
              </a:buClr>
              <a:buSzPct val="25000"/>
              <a:buFont typeface="Calibri"/>
              <a:buNone/>
            </a:pP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¿Por qué es necesario (y urgente) sustituir </a:t>
            </a:r>
          </a:p>
          <a:p>
            <a:pPr algn="ctr">
              <a:buClr>
                <a:prstClr val="black"/>
              </a:buClr>
              <a:buSzPct val="25000"/>
              <a:buFont typeface="Calibri"/>
              <a:buNone/>
            </a:pP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tecnologías en el </a:t>
            </a: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transporte</a:t>
            </a: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?</a:t>
            </a:r>
            <a:endParaRPr lang="x-none" sz="2800" i="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8" name="20 Grupo"/>
          <p:cNvGrpSpPr/>
          <p:nvPr/>
        </p:nvGrpSpPr>
        <p:grpSpPr>
          <a:xfrm>
            <a:off x="0" y="6511717"/>
            <a:ext cx="9144000" cy="346283"/>
            <a:chOff x="0" y="6511717"/>
            <a:chExt cx="9144000" cy="346283"/>
          </a:xfrm>
        </p:grpSpPr>
        <p:sp>
          <p:nvSpPr>
            <p:cNvPr id="22" name="21 Rectángulo"/>
            <p:cNvSpPr/>
            <p:nvPr/>
          </p:nvSpPr>
          <p:spPr>
            <a:xfrm>
              <a:off x="0" y="6525344"/>
              <a:ext cx="9144000" cy="332656"/>
            </a:xfrm>
            <a:prstGeom prst="rect">
              <a:avLst/>
            </a:prstGeom>
            <a:solidFill>
              <a:srgbClr val="007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prstClr val="white"/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4211960" y="6511717"/>
              <a:ext cx="4714875" cy="33855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>
                <a:defRPr/>
              </a:pPr>
              <a:r>
                <a:rPr lang="es-ES" sz="1600" i="1" dirty="0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</a:rPr>
                <a:t>AAVEA - 22/07/2016 –</a:t>
              </a:r>
              <a:r>
                <a:rPr lang="es-MX" sz="1600" dirty="0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  <a:cs typeface="Arial" charset="0"/>
                </a:rPr>
                <a:t> </a:t>
              </a:r>
              <a:fld id="{F19E71CE-0272-4BA6-BC0F-D8E0FF86C2BE}" type="slidenum">
                <a:rPr lang="es-MX" sz="1600" i="1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  <a:cs typeface="Arial" charset="0"/>
                </a:rPr>
                <a:pPr algn="r">
                  <a:defRPr/>
                </a:pPr>
                <a:t>2</a:t>
              </a:fld>
              <a:endParaRPr lang="es-MX" sz="1600" i="1" dirty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81" y="44624"/>
            <a:ext cx="213512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0" name="Shape 65"/>
          <p:cNvSpPr txBox="1"/>
          <p:nvPr/>
        </p:nvSpPr>
        <p:spPr>
          <a:xfrm>
            <a:off x="583701" y="4725144"/>
            <a:ext cx="8524803" cy="5154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88900" marR="0" lvl="2" indent="266700" algn="l" rtl="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  <a:buBlip>
                <a:blip r:embed="rId4"/>
              </a:buBlip>
            </a:pPr>
            <a:r>
              <a:rPr lang="es-AR" sz="22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Ahorro de energía y emisiones con Vehículos</a:t>
            </a:r>
            <a:r>
              <a:rPr lang="es-AR" sz="22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Eléctricos (VE)</a:t>
            </a:r>
            <a:endParaRPr lang="x-none" sz="2200" b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65"/>
          <p:cNvSpPr txBox="1"/>
          <p:nvPr/>
        </p:nvSpPr>
        <p:spPr>
          <a:xfrm>
            <a:off x="583701" y="4149080"/>
            <a:ext cx="8331968" cy="484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88900" marR="0" lvl="2" indent="266700" algn="l" rtl="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  <a:buBlip>
                <a:blip r:embed="rId4"/>
              </a:buBlip>
            </a:pPr>
            <a:r>
              <a:rPr lang="es-AR" sz="22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Sustitución de tecnologías</a:t>
            </a:r>
            <a:r>
              <a:rPr lang="es-AR" sz="22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s-AR" sz="22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oferta</a:t>
            </a:r>
            <a:r>
              <a:rPr lang="es-AR" sz="22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en la </a:t>
            </a:r>
            <a:r>
              <a:rPr lang="es-AR" sz="2200" b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demanda</a:t>
            </a:r>
            <a:r>
              <a:rPr lang="es-AR" sz="22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energía</a:t>
            </a:r>
            <a:endParaRPr lang="x-none" sz="2200" b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65"/>
          <p:cNvSpPr txBox="1"/>
          <p:nvPr/>
        </p:nvSpPr>
        <p:spPr>
          <a:xfrm>
            <a:off x="583701" y="3573016"/>
            <a:ext cx="8331968" cy="5154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88900" marR="0" lvl="2" indent="266700" algn="l" rtl="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  <a:buBlip>
                <a:blip r:embed="rId4"/>
              </a:buBlip>
            </a:pPr>
            <a:r>
              <a:rPr lang="es-AR" sz="22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AR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s-AR" sz="22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atrices </a:t>
            </a:r>
            <a:r>
              <a:rPr lang="es-AR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Energéticas…  Energías Renovables</a:t>
            </a:r>
            <a:endParaRPr lang="x-none" sz="2200" b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51"/>
          <p:cNvSpPr txBox="1"/>
          <p:nvPr/>
        </p:nvSpPr>
        <p:spPr>
          <a:xfrm>
            <a:off x="14434" y="1148700"/>
            <a:ext cx="6156175" cy="62068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A manera de resumen…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65"/>
          <p:cNvSpPr txBox="1"/>
          <p:nvPr/>
        </p:nvSpPr>
        <p:spPr>
          <a:xfrm>
            <a:off x="583701" y="5301208"/>
            <a:ext cx="8524803" cy="484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88900" marR="0" lvl="2" indent="266700" algn="l" rtl="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  <a:buBlip>
                <a:blip r:embed="rId4"/>
              </a:buBlip>
            </a:pPr>
            <a:r>
              <a:rPr lang="es-AR" sz="22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Calidad de vida</a:t>
            </a:r>
            <a:endParaRPr lang="x-none" sz="2200" b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0436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Eficiencia Energética …  fuente virtual de energía renovable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1772816"/>
            <a:ext cx="8496943" cy="22467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sz="2800" b="1" u="sng" dirty="0"/>
              <a:t>2. </a:t>
            </a:r>
            <a:r>
              <a:rPr lang="es-AR" sz="2800" u="sng" dirty="0"/>
              <a:t>Enchufables</a:t>
            </a:r>
            <a:r>
              <a:rPr lang="es-AR" sz="2800" dirty="0"/>
              <a:t> (EV y PHEV):  </a:t>
            </a:r>
            <a:r>
              <a:rPr lang="es-AR" sz="2800" b="1" dirty="0"/>
              <a:t>Sí,  aunque no tan obvio.</a:t>
            </a:r>
          </a:p>
          <a:p>
            <a:pPr>
              <a:defRPr/>
            </a:pPr>
            <a:endParaRPr lang="es-AR" sz="2800" dirty="0"/>
          </a:p>
          <a:p>
            <a:pPr algn="ctr">
              <a:defRPr/>
            </a:pPr>
            <a:r>
              <a:rPr lang="es-AR" sz="2800" dirty="0"/>
              <a:t> </a:t>
            </a:r>
            <a:r>
              <a:rPr lang="es-AR" sz="2800" u="sng" dirty="0"/>
              <a:t>Considerar la fuente de la electricidad</a:t>
            </a:r>
          </a:p>
          <a:p>
            <a:pPr>
              <a:defRPr/>
            </a:pPr>
            <a:endParaRPr lang="es-AR" sz="2800" dirty="0"/>
          </a:p>
          <a:p>
            <a:pPr algn="ctr">
              <a:defRPr/>
            </a:pPr>
            <a:r>
              <a:rPr lang="es-AR" sz="2800" dirty="0"/>
              <a:t>En Argentina:   60% térmica,  35% </a:t>
            </a:r>
            <a:r>
              <a:rPr lang="es-AR" sz="2800" dirty="0" err="1"/>
              <a:t>hidro</a:t>
            </a:r>
            <a:r>
              <a:rPr lang="es-AR" sz="2800" dirty="0"/>
              <a:t>,  5% nuclear…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528" y="764704"/>
            <a:ext cx="8496943" cy="9540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3200" dirty="0"/>
              <a:t>¿Ahorran </a:t>
            </a:r>
            <a:r>
              <a:rPr lang="es-AR" sz="3200" b="1" dirty="0"/>
              <a:t>energía</a:t>
            </a:r>
            <a:r>
              <a:rPr lang="es-AR" sz="3200" dirty="0"/>
              <a:t> los VE</a:t>
            </a:r>
            <a:r>
              <a:rPr lang="es-AR" sz="3200" dirty="0" smtClean="0"/>
              <a:t>?  (2)</a:t>
            </a:r>
            <a:endParaRPr lang="es-AR" sz="3200" dirty="0"/>
          </a:p>
        </p:txBody>
      </p:sp>
      <p:sp>
        <p:nvSpPr>
          <p:cNvPr id="11" name="10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13" name="Picture 3" descr="C:\Users\ry10861\Desktop\JUANPA\FOTOS TELEFONO\OCT.2014\20141012_160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57092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2461217" y="5868561"/>
            <a:ext cx="35509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AR" altLang="es-AR" sz="1600" i="1" dirty="0" err="1"/>
              <a:t>Kangoo</a:t>
            </a:r>
            <a:r>
              <a:rPr lang="es-AR" altLang="es-AR" sz="1600" i="1" dirty="0"/>
              <a:t> </a:t>
            </a:r>
            <a:r>
              <a:rPr lang="es-AR" altLang="es-AR" sz="1600" i="1" dirty="0" smtClean="0"/>
              <a:t>eléctrica </a:t>
            </a:r>
          </a:p>
          <a:p>
            <a:pPr algn="r" eaLnBrk="1" hangingPunct="1"/>
            <a:r>
              <a:rPr lang="es-AR" altLang="es-AR" sz="1600" i="1" dirty="0" smtClean="0"/>
              <a:t>en TECNÓPOLIS, 2012</a:t>
            </a:r>
            <a:endParaRPr lang="es-AR" altLang="es-AR" sz="1600" i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3168352" cy="2186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3203848" y="4293096"/>
            <a:ext cx="2664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AR" altLang="es-AR" sz="1600" i="1" dirty="0" err="1"/>
              <a:t>Kangoo</a:t>
            </a:r>
            <a:r>
              <a:rPr lang="es-AR" altLang="es-AR" sz="1600" i="1" dirty="0"/>
              <a:t> Eléctrica en KDT, Buenos Aires, </a:t>
            </a:r>
            <a:r>
              <a:rPr lang="es-AR" altLang="es-AR" sz="1600" i="1" dirty="0" smtClean="0"/>
              <a:t>2014</a:t>
            </a:r>
            <a:r>
              <a:rPr lang="es-AR" altLang="es-AR" sz="1600" i="1" dirty="0"/>
              <a:t>,  </a:t>
            </a:r>
            <a:endParaRPr lang="es-AR" altLang="es-AR" sz="1600" i="1" dirty="0" smtClean="0"/>
          </a:p>
          <a:p>
            <a:pPr eaLnBrk="1" hangingPunct="1"/>
            <a:r>
              <a:rPr lang="es-AR" altLang="es-AR" sz="1600" i="1" dirty="0" smtClean="0"/>
              <a:t>con </a:t>
            </a:r>
            <a:r>
              <a:rPr lang="es-AR" altLang="es-AR" sz="1600" i="1" dirty="0"/>
              <a:t>cargador de EDESUR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20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285750" y="228600"/>
            <a:ext cx="84804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2800" dirty="0" smtClean="0">
                <a:ea typeface="+mj-ea"/>
              </a:rPr>
              <a:t>Ejercicio:</a:t>
            </a:r>
            <a:endParaRPr lang="es-ES" sz="2800" dirty="0">
              <a:ea typeface="+mj-ea"/>
            </a:endParaRPr>
          </a:p>
          <a:p>
            <a:pPr>
              <a:defRPr/>
            </a:pPr>
            <a:r>
              <a:rPr lang="es-ES" sz="2800" dirty="0" smtClean="0">
                <a:ea typeface="+mj-ea"/>
              </a:rPr>
              <a:t>1.000 taxis</a:t>
            </a:r>
            <a:endParaRPr lang="es-ES" sz="2800" dirty="0">
              <a:ea typeface="+mj-ea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179512" y="5276428"/>
          <a:ext cx="3759201" cy="1104900"/>
        </p:xfrm>
        <a:graphic>
          <a:graphicData uri="http://schemas.openxmlformats.org/drawingml/2006/table">
            <a:tbl>
              <a:tblPr/>
              <a:tblGrid>
                <a:gridCol w="2232622"/>
                <a:gridCol w="1526579"/>
              </a:tblGrid>
              <a:tr h="2095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dirty="0" smtClean="0">
                          <a:latin typeface="Arial"/>
                        </a:rPr>
                        <a:t>(1) </a:t>
                      </a:r>
                      <a:r>
                        <a:rPr lang="de-DE" sz="1400" b="1" i="0" u="none" strike="noStrike" dirty="0">
                          <a:latin typeface="Arial"/>
                        </a:rPr>
                        <a:t>Fiat Siena Diesel TD 1.7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 dirty="0" smtClean="0">
                          <a:latin typeface="Arial"/>
                        </a:rPr>
                        <a:t>(2) </a:t>
                      </a:r>
                      <a:r>
                        <a:rPr lang="es-AR" sz="1400" b="1" i="0" u="none" strike="noStrike" dirty="0">
                          <a:latin typeface="Arial"/>
                        </a:rPr>
                        <a:t>Datos de Phoenix SUV: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>
                          <a:latin typeface="Arial"/>
                        </a:rPr>
                        <a:t>160 km / carga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>
                          <a:latin typeface="Arial"/>
                        </a:rPr>
                        <a:t>35 kWh / carga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 dirty="0">
                          <a:latin typeface="Arial"/>
                        </a:rPr>
                        <a:t>100 kW nominal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/>
        </p:nvGraphicFramePr>
        <p:xfrm>
          <a:off x="142874" y="1571625"/>
          <a:ext cx="2340893" cy="668655"/>
        </p:xfrm>
        <a:graphic>
          <a:graphicData uri="http://schemas.openxmlformats.org/drawingml/2006/table">
            <a:tbl>
              <a:tblPr/>
              <a:tblGrid>
                <a:gridCol w="1629402"/>
                <a:gridCol w="711491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 dirty="0">
                          <a:latin typeface="Arial"/>
                        </a:rPr>
                        <a:t>km/</a:t>
                      </a:r>
                      <a:r>
                        <a:rPr lang="es-AR" sz="1400" b="1" i="0" u="none" strike="noStrike" dirty="0" err="1">
                          <a:latin typeface="Arial"/>
                        </a:rPr>
                        <a:t>dia</a:t>
                      </a:r>
                      <a:endParaRPr lang="es-AR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 dirty="0" smtClean="0">
                          <a:latin typeface="Arial"/>
                        </a:rPr>
                        <a:t>75</a:t>
                      </a:r>
                      <a:endParaRPr lang="es-AR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>
                          <a:latin typeface="Arial"/>
                        </a:rPr>
                        <a:t>km/año (1)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 dirty="0" smtClean="0">
                          <a:latin typeface="Arial"/>
                        </a:rPr>
                        <a:t>24.000</a:t>
                      </a:r>
                      <a:endParaRPr lang="es-AR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1" i="0" u="none" strike="noStrike">
                          <a:latin typeface="Arial"/>
                        </a:rPr>
                        <a:t>Nº vehículos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 dirty="0">
                          <a:latin typeface="Arial"/>
                        </a:rPr>
                        <a:t>1000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142874" y="2428875"/>
          <a:ext cx="2340893" cy="882015"/>
        </p:xfrm>
        <a:graphic>
          <a:graphicData uri="http://schemas.openxmlformats.org/drawingml/2006/table">
            <a:tbl>
              <a:tblPr/>
              <a:tblGrid>
                <a:gridCol w="1716655"/>
                <a:gridCol w="624238"/>
              </a:tblGrid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 dirty="0">
                          <a:latin typeface="Arial"/>
                        </a:rPr>
                        <a:t>PCI </a:t>
                      </a:r>
                      <a:r>
                        <a:rPr lang="es-AR" sz="1400" b="1" i="0" u="none" strike="noStrike" dirty="0" err="1">
                          <a:latin typeface="Arial"/>
                        </a:rPr>
                        <a:t>GasOil</a:t>
                      </a:r>
                      <a:r>
                        <a:rPr lang="es-AR" sz="1400" b="1" i="0" u="none" strike="noStrike" dirty="0">
                          <a:latin typeface="Arial"/>
                        </a:rPr>
                        <a:t> (kWh/</a:t>
                      </a:r>
                      <a:r>
                        <a:rPr lang="es-AR" sz="1400" b="1" i="0" u="none" strike="noStrike" dirty="0" err="1">
                          <a:latin typeface="Arial"/>
                        </a:rPr>
                        <a:t>lt</a:t>
                      </a:r>
                      <a:r>
                        <a:rPr lang="es-AR" sz="14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>
                          <a:latin typeface="Arial"/>
                        </a:rPr>
                        <a:t>11,9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>
                          <a:latin typeface="Arial"/>
                        </a:rPr>
                        <a:t>(MWh/m3)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>
                          <a:latin typeface="Arial"/>
                        </a:rPr>
                        <a:t>Precio GasOil (U$S/m3)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400" b="1" i="0" u="none" strike="noStrike" dirty="0" smtClean="0">
                          <a:latin typeface="Arial"/>
                        </a:rPr>
                        <a:t>1.000</a:t>
                      </a:r>
                      <a:endParaRPr lang="es-AR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2627785" y="142875"/>
          <a:ext cx="6301949" cy="5238518"/>
        </p:xfrm>
        <a:graphic>
          <a:graphicData uri="http://schemas.openxmlformats.org/drawingml/2006/table">
            <a:tbl>
              <a:tblPr/>
              <a:tblGrid>
                <a:gridCol w="1849485"/>
                <a:gridCol w="886818"/>
                <a:gridCol w="146736"/>
                <a:gridCol w="2590483"/>
                <a:gridCol w="828427"/>
              </a:tblGrid>
              <a:tr h="26778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600" b="1" i="0" u="none" strike="noStrike" dirty="0" smtClean="0">
                          <a:latin typeface="Arial"/>
                        </a:rPr>
                        <a:t>DIESEL  (1)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600" b="1" i="0" u="none" strike="noStrike" dirty="0" smtClean="0">
                          <a:latin typeface="Arial"/>
                        </a:rPr>
                        <a:t>ELECTRICO  (2)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tanque (</a:t>
                      </a:r>
                      <a:r>
                        <a:rPr lang="es-AR" sz="1600" b="1" i="0" u="none" strike="noStrike" dirty="0" err="1">
                          <a:latin typeface="Arial"/>
                        </a:rPr>
                        <a:t>lt</a:t>
                      </a:r>
                      <a:r>
                        <a:rPr lang="es-AR" sz="1600" b="1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batería (Ah)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batería (V)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energía (kWh)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488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energía (kWh)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autonomía (km)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autonomía (km)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km/litro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15,9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3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km/kWh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1,33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km/kWh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MWh/año/vehículo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18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MWh/año/vehiculo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5,25</a:t>
                      </a:r>
                      <a:r>
                        <a:rPr lang="es-AR" sz="1600" b="1" i="0" u="none" strike="noStrike" baseline="0" dirty="0" smtClean="0">
                          <a:latin typeface="Arial"/>
                        </a:rPr>
                        <a:t> 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89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Incluyendo contenido de HC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7,9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89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MWh/año/flota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18.000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MWh/año/flota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7.900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541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M3 </a:t>
                      </a:r>
                      <a:r>
                        <a:rPr lang="es-AR" sz="1600" b="1" i="0" u="none" strike="noStrike" dirty="0" smtClean="0">
                          <a:latin typeface="Arial"/>
                        </a:rPr>
                        <a:t>Gas Oil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1.514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Equivalente M3 </a:t>
                      </a:r>
                      <a:r>
                        <a:rPr lang="es-AR" sz="1600" b="1" i="0" u="none" strike="noStrike" dirty="0" smtClean="0">
                          <a:latin typeface="Arial"/>
                        </a:rPr>
                        <a:t>Gas Oil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663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82"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33">
                <a:tc gridSpan="4"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latin typeface="Arial"/>
                        </a:rPr>
                        <a:t>DIFERENCIA en M3 </a:t>
                      </a:r>
                      <a:r>
                        <a:rPr lang="es-ES" sz="1600" b="1" i="0" u="none" strike="noStrike" dirty="0" smtClean="0">
                          <a:latin typeface="Arial"/>
                        </a:rPr>
                        <a:t>Gas </a:t>
                      </a:r>
                      <a:r>
                        <a:rPr lang="es-ES" sz="1600" b="1" i="0" u="none" strike="noStrike" dirty="0" err="1" smtClean="0">
                          <a:latin typeface="Arial"/>
                        </a:rPr>
                        <a:t>Oil</a:t>
                      </a:r>
                      <a:r>
                        <a:rPr lang="es-ES" sz="16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es-ES" sz="1600" b="1" i="0" u="none" strike="noStrike" dirty="0">
                          <a:latin typeface="Arial"/>
                        </a:rPr>
                        <a:t>equivalente / año =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851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283533">
                <a:tc gridSpan="4"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>
                          <a:latin typeface="Arial"/>
                        </a:rPr>
                        <a:t>Valor Económico U$S / año =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600" b="1" i="0" u="none" strike="noStrike" dirty="0" smtClean="0">
                          <a:latin typeface="Arial"/>
                        </a:rPr>
                        <a:t>851.000</a:t>
                      </a:r>
                      <a:endParaRPr lang="es-AR" sz="16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21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Estado Actual:  Argentina y el Cono Sur…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79512" y="692696"/>
            <a:ext cx="5794376" cy="2894756"/>
            <a:chOff x="179512" y="692696"/>
            <a:chExt cx="5794376" cy="2894756"/>
          </a:xfrm>
        </p:grpSpPr>
        <p:sp>
          <p:nvSpPr>
            <p:cNvPr id="18" name="17 Rectángulo redondeado"/>
            <p:cNvSpPr>
              <a:spLocks noChangeArrowheads="1"/>
            </p:cNvSpPr>
            <p:nvPr/>
          </p:nvSpPr>
          <p:spPr bwMode="auto">
            <a:xfrm>
              <a:off x="179512" y="692696"/>
              <a:ext cx="5794376" cy="1498600"/>
            </a:xfrm>
            <a:prstGeom prst="roundRect">
              <a:avLst>
                <a:gd name="adj" fmla="val 3519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buFont typeface="Wingdings" pitchFamily="2" charset="2"/>
                <a:buNone/>
                <a:defRPr/>
              </a:pP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Dado que </a:t>
              </a:r>
              <a:r>
                <a:rPr lang="es-MX" sz="2800" b="1" i="1" dirty="0">
                  <a:solidFill>
                    <a:schemeClr val="tx1"/>
                  </a:solidFill>
                  <a:cs typeface="Arial" pitchFamily="34" charset="0"/>
                </a:rPr>
                <a:t>ahorran Energía</a:t>
              </a: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,   </a:t>
              </a:r>
            </a:p>
            <a:p>
              <a:pPr>
                <a:buFont typeface="Wingdings" pitchFamily="2" charset="2"/>
                <a:buNone/>
                <a:defRPr/>
              </a:pP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¿Cómo se entiende que </a:t>
              </a:r>
              <a:r>
                <a:rPr lang="es-MX" sz="2800" b="1" i="1" dirty="0">
                  <a:solidFill>
                    <a:schemeClr val="tx1"/>
                  </a:solidFill>
                  <a:cs typeface="Arial" pitchFamily="34" charset="0"/>
                </a:rPr>
                <a:t>no se pueda patentar</a:t>
              </a: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 los VE en Argentina?</a:t>
              </a:r>
            </a:p>
          </p:txBody>
        </p:sp>
        <p:sp>
          <p:nvSpPr>
            <p:cNvPr id="19" name="18 Rectángulo redondeado"/>
            <p:cNvSpPr>
              <a:spLocks noChangeArrowheads="1"/>
            </p:cNvSpPr>
            <p:nvPr/>
          </p:nvSpPr>
          <p:spPr bwMode="auto">
            <a:xfrm>
              <a:off x="179512" y="2204864"/>
              <a:ext cx="5794375" cy="1382588"/>
            </a:xfrm>
            <a:prstGeom prst="roundRect">
              <a:avLst>
                <a:gd name="adj" fmla="val 3519"/>
              </a:avLst>
            </a:prstGeom>
            <a:noFill/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buFont typeface="Wingdings" pitchFamily="2" charset="2"/>
                <a:buNone/>
                <a:defRPr/>
              </a:pPr>
              <a:r>
                <a:rPr lang="es-MX" sz="2400" i="1" dirty="0" smtClean="0">
                  <a:solidFill>
                    <a:schemeClr val="tx1"/>
                  </a:solidFill>
                  <a:cs typeface="Arial" pitchFamily="34" charset="0"/>
                </a:rPr>
                <a:t>FALTA:  Legislación </a:t>
              </a: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y Regulaciones.</a:t>
              </a:r>
            </a:p>
            <a:p>
              <a:pPr>
                <a:buFont typeface="Wingdings" pitchFamily="2" charset="2"/>
                <a:buNone/>
                <a:defRPr/>
              </a:pP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Uruguay,  Chile, Brasil, ya las tienen </a:t>
              </a:r>
            </a:p>
            <a:p>
              <a:pPr>
                <a:buFont typeface="Wingdings" pitchFamily="2" charset="2"/>
                <a:buNone/>
                <a:defRPr/>
              </a:pP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y tienen VE en sus calles </a:t>
              </a:r>
            </a:p>
          </p:txBody>
        </p:sp>
      </p:grpSp>
      <p:grpSp>
        <p:nvGrpSpPr>
          <p:cNvPr id="20" name="3 Grupo"/>
          <p:cNvGrpSpPr>
            <a:grpSpLocks/>
          </p:cNvGrpSpPr>
          <p:nvPr/>
        </p:nvGrpSpPr>
        <p:grpSpPr bwMode="auto">
          <a:xfrm>
            <a:off x="6164708" y="1196752"/>
            <a:ext cx="2871788" cy="2876550"/>
            <a:chOff x="6144958" y="1462973"/>
            <a:chExt cx="2870856" cy="2877015"/>
          </a:xfrm>
        </p:grpSpPr>
        <p:pic>
          <p:nvPicPr>
            <p:cNvPr id="21" name="Picture 3" descr="C:\Users\ry10861\Desktop\JUANPA\AAVEA\DISEÑO\FOTOS\280px-Reva_chargin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958" y="1462973"/>
              <a:ext cx="2870856" cy="215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21 Rectángulo"/>
            <p:cNvSpPr/>
            <p:nvPr/>
          </p:nvSpPr>
          <p:spPr>
            <a:xfrm>
              <a:off x="6144958" y="3611208"/>
              <a:ext cx="2870856" cy="72878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AR" sz="2000" dirty="0"/>
                <a:t>auto REVA (India) </a:t>
              </a:r>
            </a:p>
            <a:p>
              <a:pPr algn="ctr">
                <a:defRPr/>
              </a:pPr>
              <a:r>
                <a:rPr lang="es-AR" sz="2000" dirty="0"/>
                <a:t>en </a:t>
              </a:r>
              <a:r>
                <a:rPr lang="es-AR" sz="2000" b="1" dirty="0"/>
                <a:t>Santiago de Chile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79140" y="3802608"/>
            <a:ext cx="8857356" cy="2496273"/>
            <a:chOff x="179140" y="3802608"/>
            <a:chExt cx="8857356" cy="2496273"/>
          </a:xfrm>
        </p:grpSpPr>
        <p:sp>
          <p:nvSpPr>
            <p:cNvPr id="11" name="10 Rectángulo redondeado"/>
            <p:cNvSpPr>
              <a:spLocks noChangeArrowheads="1"/>
            </p:cNvSpPr>
            <p:nvPr/>
          </p:nvSpPr>
          <p:spPr bwMode="auto">
            <a:xfrm>
              <a:off x="179140" y="3802608"/>
              <a:ext cx="5794748" cy="1498600"/>
            </a:xfrm>
            <a:prstGeom prst="roundRect">
              <a:avLst>
                <a:gd name="adj" fmla="val 3519"/>
              </a:avLst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buFont typeface="Wingdings" pitchFamily="2" charset="2"/>
                <a:buNone/>
                <a:defRPr/>
              </a:pP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Dado que ahorran Energía,   </a:t>
              </a:r>
            </a:p>
            <a:p>
              <a:pPr>
                <a:buFont typeface="Wingdings" pitchFamily="2" charset="2"/>
                <a:buNone/>
                <a:defRPr/>
              </a:pP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¿Cómo se entiende que sean</a:t>
              </a:r>
              <a:r>
                <a:rPr lang="es-MX" sz="2800" b="1" i="1" dirty="0">
                  <a:solidFill>
                    <a:schemeClr val="tx1"/>
                  </a:solidFill>
                  <a:cs typeface="Arial" pitchFamily="34" charset="0"/>
                </a:rPr>
                <a:t> tan caros </a:t>
              </a:r>
            </a:p>
            <a:p>
              <a:pPr>
                <a:buFont typeface="Wingdings" pitchFamily="2" charset="2"/>
                <a:buNone/>
                <a:defRPr/>
              </a:pPr>
              <a:r>
                <a:rPr lang="es-MX" sz="2800" i="1" dirty="0">
                  <a:solidFill>
                    <a:schemeClr val="tx1"/>
                  </a:solidFill>
                  <a:cs typeface="Arial" pitchFamily="34" charset="0"/>
                </a:rPr>
                <a:t>los VE en Argentina?</a:t>
              </a:r>
            </a:p>
          </p:txBody>
        </p:sp>
        <p:sp>
          <p:nvSpPr>
            <p:cNvPr id="12" name="11 Rectángulo redondeado"/>
            <p:cNvSpPr>
              <a:spLocks noChangeArrowheads="1"/>
            </p:cNvSpPr>
            <p:nvPr/>
          </p:nvSpPr>
          <p:spPr bwMode="auto">
            <a:xfrm>
              <a:off x="179140" y="5301208"/>
              <a:ext cx="8857356" cy="997673"/>
            </a:xfrm>
            <a:prstGeom prst="roundRect">
              <a:avLst>
                <a:gd name="adj" fmla="val 3519"/>
              </a:avLst>
            </a:prstGeom>
            <a:solidFill>
              <a:schemeClr val="bg1"/>
            </a:solidFill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Tenemos </a:t>
              </a:r>
              <a:r>
                <a:rPr lang="es-MX" sz="2400" b="1" i="1" dirty="0">
                  <a:solidFill>
                    <a:schemeClr val="tx1"/>
                  </a:solidFill>
                  <a:cs typeface="Arial" pitchFamily="34" charset="0"/>
                </a:rPr>
                <a:t>impuestos</a:t>
              </a: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 a los autos lujosos mal aplicados sobre autos que </a:t>
              </a:r>
              <a:r>
                <a:rPr lang="es-MX" sz="2400" b="1" i="1" dirty="0">
                  <a:solidFill>
                    <a:schemeClr val="tx1"/>
                  </a:solidFill>
                  <a:cs typeface="Arial" pitchFamily="34" charset="0"/>
                </a:rPr>
                <a:t>ahorran energía</a:t>
              </a:r>
              <a:r>
                <a:rPr lang="es-MX" sz="2400" i="1" dirty="0">
                  <a:solidFill>
                    <a:schemeClr val="tx1"/>
                  </a:solidFill>
                  <a:cs typeface="Arial" pitchFamily="34" charset="0"/>
                </a:rPr>
                <a:t>: deberían recibir ventajas impositivas</a:t>
              </a: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7" name="16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22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La cuestión de los cargadores y las redes…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5994" y="908720"/>
            <a:ext cx="4363998" cy="2316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AR" sz="2400" dirty="0"/>
              <a:t>Estaciones de Recarga </a:t>
            </a:r>
            <a:r>
              <a:rPr lang="es-AR" sz="2400" b="1" dirty="0"/>
              <a:t>lenta</a:t>
            </a:r>
            <a:r>
              <a:rPr lang="es-AR" sz="2400" dirty="0"/>
              <a:t>:  </a:t>
            </a:r>
          </a:p>
          <a:p>
            <a:pPr>
              <a:defRPr/>
            </a:pPr>
            <a:r>
              <a:rPr lang="es-AR" sz="2400" b="1" dirty="0"/>
              <a:t>hogar</a:t>
            </a:r>
            <a:r>
              <a:rPr lang="es-AR" sz="2400" dirty="0"/>
              <a:t>, bajo amperaje,  </a:t>
            </a:r>
          </a:p>
          <a:p>
            <a:pPr>
              <a:defRPr/>
            </a:pPr>
            <a:r>
              <a:rPr lang="es-AR" sz="2400" dirty="0"/>
              <a:t>8 a 10 horas   </a:t>
            </a:r>
          </a:p>
          <a:p>
            <a:pPr>
              <a:defRPr/>
            </a:pPr>
            <a:r>
              <a:rPr lang="es-AR" sz="2400" dirty="0">
                <a:solidFill>
                  <a:srgbClr val="FF0000"/>
                </a:solidFill>
              </a:rPr>
              <a:t>NO perturban la red </a:t>
            </a:r>
            <a:r>
              <a:rPr lang="es-AR" sz="2400" dirty="0" smtClean="0">
                <a:solidFill>
                  <a:srgbClr val="FF0000"/>
                </a:solidFill>
              </a:rPr>
              <a:t>eléctrica</a:t>
            </a:r>
            <a:endParaRPr lang="es-AR" sz="2400" dirty="0">
              <a:solidFill>
                <a:srgbClr val="FF0000"/>
              </a:solidFill>
            </a:endParaRPr>
          </a:p>
        </p:txBody>
      </p:sp>
      <p:pic>
        <p:nvPicPr>
          <p:cNvPr id="9" name="Picture 5" descr="C:\Users\ry10861\Desktop\VEH para GB 28-07-2014\IMAGENES\home_charging_station_vertical__V154874407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5"/>
          <a:stretch>
            <a:fillRect/>
          </a:stretch>
        </p:blipFill>
        <p:spPr bwMode="auto">
          <a:xfrm>
            <a:off x="4067944" y="1241978"/>
            <a:ext cx="2466607" cy="22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ry10861\Desktop\Y-TEC\IMAGENES\Bosch-eMobility-can-use-smart-phone-interfa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2286721" cy="18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07504" y="3861048"/>
            <a:ext cx="8856984" cy="2304256"/>
            <a:chOff x="107504" y="3861048"/>
            <a:chExt cx="8856984" cy="2304256"/>
          </a:xfrm>
        </p:grpSpPr>
        <p:sp>
          <p:nvSpPr>
            <p:cNvPr id="11" name="10 Rectángulo"/>
            <p:cNvSpPr/>
            <p:nvPr/>
          </p:nvSpPr>
          <p:spPr>
            <a:xfrm>
              <a:off x="107504" y="3861048"/>
              <a:ext cx="4363998" cy="206246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s-AR" sz="2400" dirty="0" smtClean="0"/>
                <a:t>Estaciones </a:t>
              </a:r>
              <a:r>
                <a:rPr lang="es-AR" sz="2400" dirty="0"/>
                <a:t>de Recarga </a:t>
              </a:r>
              <a:r>
                <a:rPr lang="es-AR" sz="2400" b="1" dirty="0"/>
                <a:t>rápida</a:t>
              </a:r>
              <a:r>
                <a:rPr lang="es-AR" sz="2400" dirty="0"/>
                <a:t>:  </a:t>
              </a:r>
              <a:r>
                <a:rPr lang="es-AR" sz="2400" b="1" dirty="0"/>
                <a:t>comercial</a:t>
              </a:r>
              <a:r>
                <a:rPr lang="es-AR" sz="2400" dirty="0"/>
                <a:t>,  alto amperaje, </a:t>
              </a:r>
            </a:p>
            <a:p>
              <a:pPr>
                <a:defRPr/>
              </a:pPr>
              <a:r>
                <a:rPr lang="es-AR" sz="2400" dirty="0"/>
                <a:t>1 a 2 horas  </a:t>
              </a:r>
              <a:r>
                <a:rPr lang="es-AR" sz="2400" dirty="0">
                  <a:solidFill>
                    <a:srgbClr val="FF0000"/>
                  </a:solidFill>
                </a:rPr>
                <a:t>(se pueden </a:t>
              </a:r>
              <a:endParaRPr lang="es-AR" sz="2400" dirty="0" smtClean="0">
                <a:solidFill>
                  <a:srgbClr val="FF0000"/>
                </a:solidFill>
              </a:endParaRPr>
            </a:p>
            <a:p>
              <a:pPr>
                <a:defRPr/>
              </a:pPr>
              <a:r>
                <a:rPr lang="es-AR" sz="2400" dirty="0" smtClean="0">
                  <a:solidFill>
                    <a:srgbClr val="FF0000"/>
                  </a:solidFill>
                </a:rPr>
                <a:t>combinar </a:t>
              </a:r>
              <a:r>
                <a:rPr lang="es-AR" sz="2400" dirty="0">
                  <a:solidFill>
                    <a:srgbClr val="FF0000"/>
                  </a:solidFill>
                </a:rPr>
                <a:t>con energía solar FV)</a:t>
              </a:r>
            </a:p>
          </p:txBody>
        </p:sp>
        <p:pic>
          <p:nvPicPr>
            <p:cNvPr id="7" name="Picture 4" descr="C:\Users\ry10861\Desktop\VEH para GB 28-07-2014\IMAGENES\cleanch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051" y="4108987"/>
              <a:ext cx="4516437" cy="205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5" name="14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23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Infraestructura de recarga:  Solar y Car </a:t>
            </a:r>
            <a:r>
              <a:rPr lang="es-AR" sz="2800" i="1" dirty="0" err="1" smtClean="0">
                <a:latin typeface="Calibri"/>
                <a:ea typeface="Calibri"/>
                <a:cs typeface="Calibri"/>
                <a:sym typeface="Calibri"/>
              </a:rPr>
              <a:t>Sharing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769492" y="871552"/>
            <a:ext cx="2730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AR" altLang="es-AR" i="1" dirty="0"/>
              <a:t>Estación de carga </a:t>
            </a:r>
            <a:r>
              <a:rPr lang="es-AR" altLang="es-AR" b="1" i="1" dirty="0" err="1"/>
              <a:t>Share´N</a:t>
            </a:r>
            <a:r>
              <a:rPr lang="es-AR" altLang="es-AR" b="1" i="1" dirty="0"/>
              <a:t> </a:t>
            </a:r>
            <a:r>
              <a:rPr lang="es-AR" altLang="es-AR" b="1" i="1" dirty="0" err="1"/>
              <a:t>Go</a:t>
            </a:r>
            <a:r>
              <a:rPr lang="es-AR" altLang="es-AR" i="1" dirty="0"/>
              <a:t> </a:t>
            </a:r>
          </a:p>
          <a:p>
            <a:pPr algn="r" eaLnBrk="1" hangingPunct="1"/>
            <a:r>
              <a:rPr lang="es-AR" altLang="es-AR" i="1" dirty="0"/>
              <a:t>(car </a:t>
            </a:r>
            <a:r>
              <a:rPr lang="es-AR" altLang="es-AR" i="1" dirty="0" err="1"/>
              <a:t>sharing</a:t>
            </a:r>
            <a:r>
              <a:rPr lang="es-AR" altLang="es-AR" i="1" dirty="0" smtClean="0"/>
              <a:t>)</a:t>
            </a:r>
            <a:endParaRPr lang="es-AR" altLang="es-AR" i="1" dirty="0"/>
          </a:p>
          <a:p>
            <a:pPr algn="r" eaLnBrk="1" hangingPunct="1"/>
            <a:r>
              <a:rPr lang="es-AR" altLang="es-AR" i="1" dirty="0"/>
              <a:t>Aeropuerto de Pisa, Italia, Jul. 2014.</a:t>
            </a:r>
          </a:p>
        </p:txBody>
      </p:sp>
      <p:pic>
        <p:nvPicPr>
          <p:cNvPr id="7" name="Picture 2" descr="C:\Users\ry10861\Desktop\VEH para GB 28-07-2014\IMAGENES\ShareNGo Aeropuerto Pisa Ital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2692" r="3789" b="10992"/>
          <a:stretch>
            <a:fillRect/>
          </a:stretch>
        </p:blipFill>
        <p:spPr bwMode="auto">
          <a:xfrm>
            <a:off x="4710559" y="836712"/>
            <a:ext cx="4253929" cy="314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251520" y="2708920"/>
            <a:ext cx="7782668" cy="3600400"/>
            <a:chOff x="323528" y="2708920"/>
            <a:chExt cx="7782668" cy="3600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708920"/>
              <a:ext cx="3120979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10" name="9 CuadroTexto"/>
            <p:cNvSpPr txBox="1">
              <a:spLocks noChangeArrowheads="1"/>
            </p:cNvSpPr>
            <p:nvPr/>
          </p:nvSpPr>
          <p:spPr bwMode="auto">
            <a:xfrm>
              <a:off x="3707904" y="4797152"/>
              <a:ext cx="439829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AR" altLang="es-AR" i="1" dirty="0"/>
                <a:t>S</a:t>
              </a:r>
              <a:r>
                <a:rPr lang="es-AR" altLang="es-AR" i="1" dirty="0" smtClean="0"/>
                <a:t>istema </a:t>
              </a:r>
              <a:r>
                <a:rPr lang="es-AR" altLang="es-AR" b="1" i="1" dirty="0"/>
                <a:t>Car2go</a:t>
              </a:r>
              <a:r>
                <a:rPr lang="es-AR" altLang="es-AR" i="1" dirty="0"/>
                <a:t>: </a:t>
              </a:r>
              <a:r>
                <a:rPr lang="es-AR" altLang="es-AR" i="1" dirty="0" err="1"/>
                <a:t>Amsterdam</a:t>
              </a:r>
              <a:r>
                <a:rPr lang="es-AR" altLang="es-AR" i="1" dirty="0"/>
                <a:t>, 2011</a:t>
              </a:r>
            </a:p>
            <a:p>
              <a:pPr eaLnBrk="1" hangingPunct="1"/>
              <a:r>
                <a:rPr lang="es-AR" altLang="es-AR" i="1" dirty="0"/>
                <a:t>Evita congestiones, evita que los usuarios paguen costos de las  </a:t>
              </a:r>
              <a:r>
                <a:rPr lang="es-AR" altLang="es-AR" i="1" dirty="0" smtClean="0"/>
                <a:t>baterías </a:t>
              </a:r>
              <a:r>
                <a:rPr lang="es-AR" altLang="es-AR" i="1" dirty="0"/>
                <a:t>de Litio (500 </a:t>
              </a:r>
              <a:r>
                <a:rPr lang="es-AR" altLang="es-AR" i="1" dirty="0" err="1"/>
                <a:t>usd</a:t>
              </a:r>
              <a:r>
                <a:rPr lang="es-AR" altLang="es-AR" i="1" dirty="0"/>
                <a:t>/</a:t>
              </a:r>
              <a:r>
                <a:rPr lang="es-AR" altLang="es-AR" i="1" dirty="0" err="1"/>
                <a:t>kWh</a:t>
              </a:r>
              <a:r>
                <a:rPr lang="es-AR" altLang="es-AR" i="1" dirty="0"/>
                <a:t>) </a:t>
              </a:r>
              <a:endParaRPr lang="es-AR" altLang="es-AR" i="1" dirty="0" smtClean="0"/>
            </a:p>
            <a:p>
              <a:pPr eaLnBrk="1" hangingPunct="1"/>
              <a:r>
                <a:rPr lang="es-AR" altLang="es-AR" i="1" dirty="0" smtClean="0"/>
                <a:t>y </a:t>
              </a:r>
              <a:r>
                <a:rPr lang="es-AR" altLang="es-AR" i="1" dirty="0"/>
                <a:t>resuelve su disposición final</a:t>
              </a: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059832" y="3140968"/>
            <a:ext cx="3168352" cy="14077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b="1" i="1" dirty="0"/>
              <a:t>Movilidad Sustentable</a:t>
            </a:r>
          </a:p>
          <a:p>
            <a:pPr algn="ctr">
              <a:defRPr/>
            </a:pPr>
            <a:r>
              <a:rPr lang="es-AR" dirty="0"/>
              <a:t>es más que el uso de VE, </a:t>
            </a:r>
            <a:endParaRPr lang="es-AR" dirty="0" smtClean="0"/>
          </a:p>
          <a:p>
            <a:pPr algn="ctr">
              <a:defRPr/>
            </a:pPr>
            <a:r>
              <a:rPr lang="es-AR" dirty="0" smtClean="0"/>
              <a:t>implica </a:t>
            </a:r>
            <a:r>
              <a:rPr lang="es-AR" b="1" dirty="0"/>
              <a:t>“sistemas</a:t>
            </a:r>
            <a:r>
              <a:rPr lang="es-AR" b="1" dirty="0" smtClean="0"/>
              <a:t>” </a:t>
            </a:r>
          </a:p>
          <a:p>
            <a:pPr algn="ctr">
              <a:defRPr/>
            </a:pPr>
            <a:r>
              <a:rPr lang="es-AR" b="1" i="1" dirty="0" smtClean="0"/>
              <a:t>multimodales</a:t>
            </a:r>
            <a:endParaRPr lang="es-AR" b="1" i="1" dirty="0"/>
          </a:p>
        </p:txBody>
      </p:sp>
      <p:sp>
        <p:nvSpPr>
          <p:cNvPr id="13" name="12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5" name="14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24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3" cstate="print"/>
          <a:srcRect l="31552" r="18929" b="47862"/>
          <a:stretch>
            <a:fillRect/>
          </a:stretch>
        </p:blipFill>
        <p:spPr bwMode="auto">
          <a:xfrm>
            <a:off x="6463966" y="2348880"/>
            <a:ext cx="2680034" cy="1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11 Imagen" descr="TESLA MOTORS ROADSTER.jpg"/>
          <p:cNvPicPr>
            <a:picLocks noChangeAspect="1"/>
          </p:cNvPicPr>
          <p:nvPr/>
        </p:nvPicPr>
        <p:blipFill>
          <a:blip r:embed="rId4" cstate="print"/>
          <a:srcRect l="9101"/>
          <a:stretch>
            <a:fillRect/>
          </a:stretch>
        </p:blipFill>
        <p:spPr bwMode="auto">
          <a:xfrm>
            <a:off x="0" y="2492896"/>
            <a:ext cx="3254160" cy="168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6 Imagen" descr="800px-Chevrolet-Volt-D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149080"/>
            <a:ext cx="3419872" cy="210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 descr="C:\Documents and Settings\juanpa\Escritorio\Conferencia UNSAM 30-08-12\IMAGENES\nissan-leaf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221088"/>
            <a:ext cx="3137142" cy="2088232"/>
          </a:xfrm>
          <a:prstGeom prst="rect">
            <a:avLst/>
          </a:prstGeom>
          <a:noFill/>
        </p:spPr>
      </p:pic>
      <p:pic>
        <p:nvPicPr>
          <p:cNvPr id="100355" name="Picture 3" descr="C:\Documents and Settings\juanpa\Escritorio\Conferencia UNSAM 30-08-12\IMAGENES\Renault_electric_car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988840"/>
            <a:ext cx="3139448" cy="2016223"/>
          </a:xfrm>
          <a:prstGeom prst="rect">
            <a:avLst/>
          </a:prstGeom>
          <a:noFill/>
        </p:spPr>
      </p:pic>
      <p:pic>
        <p:nvPicPr>
          <p:cNvPr id="100356" name="Picture 4" descr="C:\Documents and Settings\juanpa\Escritorio\Conferencia UNSAM 30-08-12\IMAGENES\Renault_Kangoo_Maxi_Z.E1-thumb-450x3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07603"/>
            <a:ext cx="2376264" cy="1779449"/>
          </a:xfrm>
          <a:prstGeom prst="rect">
            <a:avLst/>
          </a:prstGeom>
          <a:noFill/>
        </p:spPr>
      </p:pic>
      <p:pic>
        <p:nvPicPr>
          <p:cNvPr id="100357" name="Picture 5" descr="C:\Documents and Settings\juanpa\Escritorio\Conferencia UNSAM 30-08-12\IMAGENES\280px-Reva_charg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188640"/>
            <a:ext cx="2843807" cy="2132856"/>
          </a:xfrm>
          <a:prstGeom prst="rect">
            <a:avLst/>
          </a:prstGeom>
          <a:noFill/>
        </p:spPr>
      </p:pic>
      <p:pic>
        <p:nvPicPr>
          <p:cNvPr id="100358" name="Picture 6" descr="C:\Documents and Settings\juanpa\Escritorio\Conferencia UNSAM 30-08-12\IMAGENES\renault-electric-twizz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260648"/>
            <a:ext cx="2756071" cy="1830040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25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451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00500" y="0"/>
            <a:ext cx="5143500" cy="6659563"/>
          </a:xfrm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428875"/>
            <a:ext cx="5456237" cy="423386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71438" y="285750"/>
            <a:ext cx="4000500" cy="1886129"/>
          </a:xfrm>
          <a:prstGeom prst="roundRect">
            <a:avLst>
              <a:gd name="adj" fmla="val 6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_tradnl" sz="2800" i="1" dirty="0">
                <a:solidFill>
                  <a:srgbClr val="0070C0"/>
                </a:solidFill>
              </a:rPr>
              <a:t>Sustitución tecnológica </a:t>
            </a:r>
          </a:p>
          <a:p>
            <a:pPr algn="r">
              <a:defRPr/>
            </a:pPr>
            <a:r>
              <a:rPr lang="es-ES_tradnl" sz="2800" i="1" dirty="0">
                <a:solidFill>
                  <a:srgbClr val="0070C0"/>
                </a:solidFill>
              </a:rPr>
              <a:t>en el transporte</a:t>
            </a:r>
          </a:p>
          <a:p>
            <a:pPr algn="r">
              <a:defRPr/>
            </a:pPr>
            <a:r>
              <a:rPr lang="es-ES_tradnl" sz="2800" i="1" dirty="0">
                <a:solidFill>
                  <a:srgbClr val="0070C0"/>
                </a:solidFill>
              </a:rPr>
              <a:t>ocurrió ya </a:t>
            </a:r>
            <a:r>
              <a:rPr lang="es-ES_tradnl" sz="2800" i="1" dirty="0" smtClean="0">
                <a:solidFill>
                  <a:srgbClr val="0070C0"/>
                </a:solidFill>
              </a:rPr>
              <a:t>otras</a:t>
            </a:r>
            <a:r>
              <a:rPr lang="es-ES_tradnl" sz="2800" i="1" dirty="0" smtClean="0">
                <a:solidFill>
                  <a:srgbClr val="0070C0"/>
                </a:solidFill>
              </a:rPr>
              <a:t> veces</a:t>
            </a:r>
          </a:p>
          <a:p>
            <a:pPr algn="r">
              <a:defRPr/>
            </a:pPr>
            <a:r>
              <a:rPr lang="es-ES_tradnl" sz="2800" i="1" dirty="0" smtClean="0">
                <a:solidFill>
                  <a:srgbClr val="0070C0"/>
                </a:solidFill>
              </a:rPr>
              <a:t>Larga historia…</a:t>
            </a:r>
            <a:endParaRPr lang="es-ES_tradnl" sz="2800" i="1" dirty="0">
              <a:solidFill>
                <a:srgbClr val="0070C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26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Estado Actual:  fuentes de consulta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249238" y="5548241"/>
            <a:ext cx="5573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AR" altLang="es-AR" sz="1600">
                <a:hlinkClick r:id="rId3"/>
              </a:rPr>
              <a:t>www.iea.org/topics/transport/electricvehiclesinitiative/</a:t>
            </a:r>
            <a:r>
              <a:rPr lang="es-AR" altLang="es-AR" sz="1600"/>
              <a:t> </a:t>
            </a:r>
          </a:p>
        </p:txBody>
      </p:sp>
      <p:pic>
        <p:nvPicPr>
          <p:cNvPr id="10" name="Picture 6" descr="C:\Users\ry10861\Desktop\VEH para GB 28-07-2014\IMAGENES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1" y="908720"/>
            <a:ext cx="923925" cy="10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358405"/>
            <a:ext cx="2854325" cy="389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6" y="1358405"/>
            <a:ext cx="2842070" cy="389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3" name="Picture 9" descr="C:\Users\ry10861\Desktop\VEH para GB 28-07-2014\IMAGENES\mottob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998365"/>
            <a:ext cx="1414462" cy="142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249238" y="3397706"/>
            <a:ext cx="29130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s-AR"/>
              <a:t>Iniciativa de Vehículos Eléctricos  </a:t>
            </a:r>
            <a:r>
              <a:rPr lang="en-US" altLang="es-AR" i="1"/>
              <a:t>(Electric Vehicles Initiative - EVI)</a:t>
            </a:r>
          </a:p>
          <a:p>
            <a:pPr eaLnBrk="1" hangingPunct="1"/>
            <a:r>
              <a:rPr lang="en-US" altLang="es-AR"/>
              <a:t>produjo este reporte en Abril 2013. </a:t>
            </a:r>
            <a:endParaRPr lang="es-AR" altLang="es-AR"/>
          </a:p>
        </p:txBody>
      </p:sp>
      <p:sp>
        <p:nvSpPr>
          <p:cNvPr id="15" name="5 Rectángulo"/>
          <p:cNvSpPr>
            <a:spLocks noChangeArrowheads="1"/>
          </p:cNvSpPr>
          <p:nvPr/>
        </p:nvSpPr>
        <p:spPr bwMode="auto">
          <a:xfrm>
            <a:off x="195089" y="2307283"/>
            <a:ext cx="3152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s-AR" i="1" dirty="0"/>
              <a:t>“</a:t>
            </a:r>
            <a:r>
              <a:rPr lang="en-US" altLang="es-AR" i="1" dirty="0" err="1"/>
              <a:t>Entendiendo</a:t>
            </a:r>
            <a:r>
              <a:rPr lang="en-US" altLang="es-AR" i="1" dirty="0"/>
              <a:t> el Panorama de </a:t>
            </a:r>
            <a:r>
              <a:rPr lang="en-US" altLang="es-AR" i="1" dirty="0" err="1"/>
              <a:t>Vehículos</a:t>
            </a:r>
            <a:r>
              <a:rPr lang="en-US" altLang="es-AR" i="1" dirty="0"/>
              <a:t> </a:t>
            </a:r>
            <a:r>
              <a:rPr lang="en-US" altLang="es-AR" i="1" dirty="0" err="1"/>
              <a:t>Eléctricos</a:t>
            </a:r>
            <a:r>
              <a:rPr lang="en-US" altLang="es-AR" i="1" dirty="0"/>
              <a:t> </a:t>
            </a:r>
          </a:p>
          <a:p>
            <a:pPr eaLnBrk="1" hangingPunct="1"/>
            <a:r>
              <a:rPr lang="en-US" altLang="es-AR" i="1" dirty="0" err="1"/>
              <a:t>hacia</a:t>
            </a:r>
            <a:r>
              <a:rPr lang="en-US" altLang="es-AR" i="1" dirty="0"/>
              <a:t> 2020”</a:t>
            </a:r>
            <a:endParaRPr lang="es-AR" altLang="es-AR" i="1" dirty="0"/>
          </a:p>
        </p:txBody>
      </p:sp>
      <p:sp>
        <p:nvSpPr>
          <p:cNvPr id="17" name="16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9" name="18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27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Mercado:  perspectivas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6" descr="C:\Users\ry10861\Desktop\VEH para GB 28-07-2014\IMAGENE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1008112" cy="100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 CuadroTexto"/>
          <p:cNvSpPr txBox="1">
            <a:spLocks noChangeArrowheads="1"/>
          </p:cNvSpPr>
          <p:nvPr/>
        </p:nvSpPr>
        <p:spPr bwMode="auto">
          <a:xfrm>
            <a:off x="2195736" y="2258869"/>
            <a:ext cx="6408712" cy="1015663"/>
          </a:xfrm>
          <a:prstGeom prst="rect">
            <a:avLst/>
          </a:prstGeom>
          <a:solidFill>
            <a:schemeClr val="bg1"/>
          </a:solidFill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AR" altLang="es-AR" sz="2000" dirty="0"/>
              <a:t>El objetivo de EVI:  </a:t>
            </a:r>
          </a:p>
          <a:p>
            <a:r>
              <a:rPr lang="es-AR" altLang="es-AR" sz="2000" dirty="0"/>
              <a:t>20 millones de VE en las calles en 2020</a:t>
            </a:r>
          </a:p>
          <a:p>
            <a:r>
              <a:rPr lang="es-AR" altLang="es-AR" sz="2000" dirty="0"/>
              <a:t>representará el 2% de todos los autos de pasajeros  </a:t>
            </a:r>
          </a:p>
        </p:txBody>
      </p:sp>
      <p:grpSp>
        <p:nvGrpSpPr>
          <p:cNvPr id="20" name="19 Grupo"/>
          <p:cNvGrpSpPr>
            <a:grpSpLocks/>
          </p:cNvGrpSpPr>
          <p:nvPr/>
        </p:nvGrpSpPr>
        <p:grpSpPr bwMode="auto">
          <a:xfrm>
            <a:off x="323528" y="4037806"/>
            <a:ext cx="8456613" cy="1695450"/>
            <a:chOff x="396376" y="2988886"/>
            <a:chExt cx="8457778" cy="169564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949" y="2988886"/>
              <a:ext cx="1865205" cy="1695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22" name="13 CuadroTexto"/>
            <p:cNvSpPr txBox="1">
              <a:spLocks noChangeArrowheads="1"/>
            </p:cNvSpPr>
            <p:nvPr/>
          </p:nvSpPr>
          <p:spPr bwMode="auto">
            <a:xfrm>
              <a:off x="396376" y="2988886"/>
              <a:ext cx="619581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s-AR" altLang="es-AR" sz="2000" u="sng" dirty="0" err="1"/>
                <a:t>Good</a:t>
              </a:r>
              <a:r>
                <a:rPr lang="es-AR" altLang="es-AR" sz="2000" u="sng" dirty="0"/>
                <a:t> News</a:t>
              </a:r>
              <a:r>
                <a:rPr lang="es-AR" altLang="es-AR" sz="2000" dirty="0"/>
                <a:t>:   La I+D (R&amp;D) </a:t>
              </a:r>
              <a:r>
                <a:rPr lang="es-AR" altLang="es-AR" sz="2000" i="1" dirty="0"/>
                <a:t>está pagando bien:</a:t>
              </a:r>
            </a:p>
            <a:p>
              <a:pPr algn="r" eaLnBrk="1" hangingPunct="1"/>
              <a:r>
                <a:rPr lang="es-AR" altLang="es-AR" sz="2000" i="1" dirty="0"/>
                <a:t>Con los gobiernos de los países EVI</a:t>
              </a:r>
            </a:p>
            <a:p>
              <a:pPr algn="r" eaLnBrk="1" hangingPunct="1"/>
              <a:r>
                <a:rPr lang="es-AR" altLang="es-AR" sz="2000" i="1" dirty="0"/>
                <a:t>aportando más de USD 8.700 millones desde 2008, </a:t>
              </a:r>
              <a:r>
                <a:rPr lang="es-AR" altLang="es-AR" sz="2000" b="1" i="1" dirty="0"/>
                <a:t>se redujo el costo de baterías </a:t>
              </a:r>
              <a:r>
                <a:rPr lang="es-AR" altLang="es-AR" sz="2000" i="1" dirty="0"/>
                <a:t>a la mitad,  tendencia que sigue igual en 2013-14.</a:t>
              </a: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2195736" y="993502"/>
            <a:ext cx="6408711" cy="101566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/>
              <a:t>Electric Vehicles Initiative - EVI</a:t>
            </a:r>
          </a:p>
          <a:p>
            <a:pPr>
              <a:defRPr/>
            </a:pPr>
            <a:r>
              <a:rPr lang="en-US" sz="2000" dirty="0" smtClean="0"/>
              <a:t>A 2012 </a:t>
            </a:r>
            <a:r>
              <a:rPr lang="en-US" sz="2000" dirty="0"/>
              <a:t>el stock global de VE </a:t>
            </a:r>
            <a:r>
              <a:rPr lang="en-US" sz="2000" dirty="0" err="1"/>
              <a:t>superaba</a:t>
            </a:r>
            <a:r>
              <a:rPr lang="en-US" sz="2000" dirty="0"/>
              <a:t> los 180.000 autos, 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el </a:t>
            </a:r>
            <a:r>
              <a:rPr lang="en-US" sz="2000" dirty="0"/>
              <a:t>90% de </a:t>
            </a:r>
            <a:r>
              <a:rPr lang="en-US" sz="2000" dirty="0" err="1"/>
              <a:t>ellos</a:t>
            </a:r>
            <a:r>
              <a:rPr lang="en-US" sz="2000" dirty="0"/>
              <a:t> en </a:t>
            </a:r>
            <a:r>
              <a:rPr lang="en-US" sz="2000" dirty="0" err="1"/>
              <a:t>países</a:t>
            </a:r>
            <a:r>
              <a:rPr lang="en-US" sz="2000" dirty="0"/>
              <a:t> de EVI.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28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Vehículos Eléctricos:  costo de baterías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89359" y="3170982"/>
            <a:ext cx="8706717" cy="1560552"/>
            <a:chOff x="189359" y="2996952"/>
            <a:chExt cx="8706717" cy="156055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339" y="2996952"/>
              <a:ext cx="1709737" cy="15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189359" y="3110954"/>
              <a:ext cx="6808787" cy="144655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>
                <a:defRPr/>
              </a:pPr>
              <a:r>
                <a:rPr lang="es-AR" sz="2200" i="1" dirty="0"/>
                <a:t>Un pack típico </a:t>
              </a:r>
              <a:r>
                <a:rPr lang="es-AR" sz="2200" i="1" dirty="0" smtClean="0"/>
                <a:t>de  </a:t>
              </a:r>
              <a:r>
                <a:rPr lang="es-AR" sz="2200" i="1" dirty="0"/>
                <a:t>30 </a:t>
              </a:r>
              <a:r>
                <a:rPr lang="es-AR" sz="2200" i="1" dirty="0" err="1"/>
                <a:t>kWh</a:t>
              </a:r>
              <a:r>
                <a:rPr lang="es-AR" sz="2200" i="1" dirty="0"/>
                <a:t>  </a:t>
              </a:r>
              <a:r>
                <a:rPr lang="es-AR" sz="2200" i="1" dirty="0" smtClean="0">
                  <a:sym typeface="Wingdings" panose="05000000000000000000" pitchFamily="2" charset="2"/>
                </a:rPr>
                <a:t></a:t>
              </a:r>
              <a:r>
                <a:rPr lang="es-AR" sz="2200" i="1" dirty="0" smtClean="0"/>
                <a:t>  USD </a:t>
              </a:r>
              <a:r>
                <a:rPr lang="es-AR" sz="2200" i="1" dirty="0"/>
                <a:t>12.000 </a:t>
              </a:r>
              <a:r>
                <a:rPr lang="es-AR" sz="2200" i="1" dirty="0" smtClean="0"/>
                <a:t>- </a:t>
              </a:r>
              <a:r>
                <a:rPr lang="es-AR" sz="2200" i="1" dirty="0"/>
                <a:t>15.000</a:t>
              </a:r>
            </a:p>
            <a:p>
              <a:pPr algn="r">
                <a:defRPr/>
              </a:pPr>
              <a:r>
                <a:rPr lang="es-AR" sz="2200" b="1" i="1" dirty="0" smtClean="0"/>
                <a:t>pero</a:t>
              </a:r>
              <a:r>
                <a:rPr lang="es-AR" sz="2200" b="1" i="1" dirty="0"/>
                <a:t>: </a:t>
              </a:r>
              <a:r>
                <a:rPr lang="es-AR" sz="2200" i="1" dirty="0"/>
                <a:t> </a:t>
              </a:r>
              <a:r>
                <a:rPr lang="es-AR" sz="2200" b="1" i="1" dirty="0"/>
                <a:t>la carga es muy barata</a:t>
              </a:r>
              <a:r>
                <a:rPr lang="es-AR" sz="2200" i="1" dirty="0"/>
                <a:t> (aprox. </a:t>
              </a:r>
              <a:r>
                <a:rPr lang="es-AR" sz="2200" i="1" dirty="0" err="1"/>
                <a:t>usd</a:t>
              </a:r>
              <a:r>
                <a:rPr lang="es-AR" sz="2200" i="1" dirty="0"/>
                <a:t> 1 a 4 </a:t>
              </a:r>
              <a:r>
                <a:rPr lang="es-AR" sz="2200" i="1" dirty="0" err="1"/>
                <a:t>ct</a:t>
              </a:r>
              <a:r>
                <a:rPr lang="es-AR" sz="2200" i="1" dirty="0"/>
                <a:t> / </a:t>
              </a:r>
              <a:r>
                <a:rPr lang="es-AR" sz="2200" i="1" dirty="0" err="1"/>
                <a:t>kWh</a:t>
              </a:r>
              <a:r>
                <a:rPr lang="es-AR" sz="2200" i="1" dirty="0"/>
                <a:t>) y </a:t>
              </a:r>
            </a:p>
            <a:p>
              <a:pPr algn="r">
                <a:defRPr/>
              </a:pPr>
              <a:r>
                <a:rPr lang="es-AR" sz="2200" b="1" i="1" dirty="0"/>
                <a:t>la eficiencia es muy alta:  </a:t>
              </a:r>
              <a:r>
                <a:rPr lang="es-AR" sz="2200" i="1" dirty="0"/>
                <a:t>80 al 90% de la batería a la rueda </a:t>
              </a:r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189359" y="5013176"/>
            <a:ext cx="8559105" cy="1107996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>
              <a:defRPr sz="2000" i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s-AR" sz="2200" dirty="0" smtClean="0"/>
              <a:t>En comparación</a:t>
            </a:r>
          </a:p>
          <a:p>
            <a:pPr>
              <a:defRPr/>
            </a:pPr>
            <a:r>
              <a:rPr lang="es-AR" sz="2200" dirty="0" smtClean="0"/>
              <a:t>40 Litros de Nafta Premium (97 RON)   ≈&gt;   350 </a:t>
            </a:r>
            <a:r>
              <a:rPr lang="es-AR" sz="2200" dirty="0" err="1" smtClean="0"/>
              <a:t>kWh</a:t>
            </a:r>
            <a:r>
              <a:rPr lang="es-AR" sz="2200" dirty="0" smtClean="0"/>
              <a:t>    ≈&gt;    más energía,</a:t>
            </a:r>
            <a:endParaRPr lang="es-AR" sz="2200" b="1" dirty="0" smtClean="0"/>
          </a:p>
          <a:p>
            <a:pPr>
              <a:defRPr/>
            </a:pPr>
            <a:r>
              <a:rPr lang="es-AR" sz="2200" b="1" dirty="0" smtClean="0"/>
              <a:t>pero:</a:t>
            </a:r>
            <a:r>
              <a:rPr lang="es-AR" sz="2200" dirty="0" smtClean="0"/>
              <a:t>  </a:t>
            </a:r>
            <a:r>
              <a:rPr lang="es-AR" sz="2200" b="1" dirty="0" smtClean="0"/>
              <a:t>la eficiencia es muy baja:</a:t>
            </a:r>
            <a:r>
              <a:rPr lang="es-AR" sz="2200" dirty="0" smtClean="0"/>
              <a:t>  23 a 27% del combustible a la rueda  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189360" y="1292567"/>
            <a:ext cx="4171540" cy="120032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s-AR" sz="2400" i="1" dirty="0" smtClean="0"/>
              <a:t>Casi el </a:t>
            </a:r>
            <a:r>
              <a:rPr lang="es-AR" sz="2400" b="1" i="1" dirty="0" smtClean="0"/>
              <a:t>50</a:t>
            </a:r>
            <a:r>
              <a:rPr lang="es-AR" sz="2400" b="1" i="1" dirty="0"/>
              <a:t>% del COSTO </a:t>
            </a:r>
            <a:r>
              <a:rPr lang="es-AR" sz="2400" i="1" dirty="0"/>
              <a:t>de </a:t>
            </a:r>
            <a:r>
              <a:rPr lang="es-AR" sz="2400" i="1" dirty="0" smtClean="0"/>
              <a:t>un EV es </a:t>
            </a:r>
            <a:r>
              <a:rPr lang="es-AR" sz="2400" i="1" dirty="0"/>
              <a:t>su </a:t>
            </a:r>
            <a:r>
              <a:rPr lang="es-AR" sz="2400" i="1" dirty="0" smtClean="0"/>
              <a:t>batería de Litio, todavía </a:t>
            </a:r>
            <a:r>
              <a:rPr lang="es-AR" sz="2400" i="1" dirty="0"/>
              <a:t>son muy caras</a:t>
            </a:r>
          </a:p>
        </p:txBody>
      </p:sp>
      <p:pic>
        <p:nvPicPr>
          <p:cNvPr id="11" name="Picture 2" descr="C:\Users\ry10861\Desktop\Y-TEC\LITIO\IMAGENES\Nissan_Leaf_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22" y="839787"/>
            <a:ext cx="4060450" cy="215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7" name="16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29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5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4 Grupo"/>
          <p:cNvGrpSpPr>
            <a:grpSpLocks/>
          </p:cNvGrpSpPr>
          <p:nvPr/>
        </p:nvGrpSpPr>
        <p:grpSpPr bwMode="auto">
          <a:xfrm>
            <a:off x="179512" y="3068960"/>
            <a:ext cx="5389195" cy="2000250"/>
            <a:chOff x="428596" y="2040897"/>
            <a:chExt cx="5389215" cy="2000264"/>
          </a:xfrm>
        </p:grpSpPr>
        <p:graphicFrame>
          <p:nvGraphicFramePr>
            <p:cNvPr id="12" name="2 Gráfico"/>
            <p:cNvGraphicFramePr/>
            <p:nvPr>
              <p:extLst>
                <p:ext uri="{D42A27DB-BD31-4B8C-83A1-F6EECF244321}">
                  <p14:modId xmlns:p14="http://schemas.microsoft.com/office/powerpoint/2010/main" val="532448209"/>
                </p:ext>
              </p:extLst>
            </p:nvPr>
          </p:nvGraphicFramePr>
          <p:xfrm>
            <a:off x="2960291" y="2040897"/>
            <a:ext cx="2857520" cy="20002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1" name="1 Título"/>
            <p:cNvSpPr txBox="1">
              <a:spLocks/>
            </p:cNvSpPr>
            <p:nvPr/>
          </p:nvSpPr>
          <p:spPr bwMode="auto">
            <a:xfrm>
              <a:off x="428596" y="2556305"/>
              <a:ext cx="2520290" cy="936111"/>
            </a:xfrm>
            <a:prstGeom prst="roundRect">
              <a:avLst>
                <a:gd name="adj" fmla="val 9522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dirty="0">
                  <a:latin typeface="Arial" pitchFamily="34" charset="0"/>
                  <a:ea typeface="+mj-ea"/>
                  <a:cs typeface="Arial" pitchFamily="34" charset="0"/>
                </a:rPr>
                <a:t>2°  Argumentos Económicos</a:t>
              </a:r>
            </a:p>
          </p:txBody>
        </p:sp>
      </p:grpSp>
      <p:sp>
        <p:nvSpPr>
          <p:cNvPr id="17" name="Shape 51"/>
          <p:cNvSpPr txBox="1"/>
          <p:nvPr/>
        </p:nvSpPr>
        <p:spPr>
          <a:xfrm>
            <a:off x="1" y="0"/>
            <a:ext cx="9143999" cy="7647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Motivaciones... Para liderar </a:t>
            </a:r>
            <a:r>
              <a:rPr lang="es-AR" sz="2800" i="1" smtClean="0">
                <a:latin typeface="Calibri"/>
                <a:ea typeface="Calibri"/>
                <a:cs typeface="Calibri"/>
                <a:sym typeface="Calibri"/>
              </a:rPr>
              <a:t>el cambio…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755576" y="908720"/>
            <a:ext cx="8094190" cy="2016225"/>
            <a:chOff x="4654871" y="1056346"/>
            <a:chExt cx="8094190" cy="2016225"/>
          </a:xfrm>
        </p:grpSpPr>
        <p:grpSp>
          <p:nvGrpSpPr>
            <p:cNvPr id="7" name="6 Grupo"/>
            <p:cNvGrpSpPr/>
            <p:nvPr/>
          </p:nvGrpSpPr>
          <p:grpSpPr>
            <a:xfrm>
              <a:off x="4654871" y="1056346"/>
              <a:ext cx="5107276" cy="1881307"/>
              <a:chOff x="4654871" y="1128354"/>
              <a:chExt cx="5107276" cy="1881307"/>
            </a:xfrm>
          </p:grpSpPr>
          <p:pic>
            <p:nvPicPr>
              <p:cNvPr id="19471" name="Picture 33" descr="http://saltanoticias.com/wp-content/uploads/2009/11/basurales-cielo-abierto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5151" y="1128354"/>
                <a:ext cx="2586996" cy="1881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1 Título"/>
              <p:cNvSpPr txBox="1">
                <a:spLocks/>
              </p:cNvSpPr>
              <p:nvPr/>
            </p:nvSpPr>
            <p:spPr bwMode="auto">
              <a:xfrm>
                <a:off x="4654871" y="1540989"/>
                <a:ext cx="2520280" cy="990384"/>
              </a:xfrm>
              <a:prstGeom prst="roundRect">
                <a:avLst>
                  <a:gd name="adj" fmla="val 11053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ES" sz="2400" dirty="0">
                    <a:latin typeface="Arial" pitchFamily="34" charset="0"/>
                    <a:ea typeface="+mj-ea"/>
                    <a:cs typeface="Arial" pitchFamily="34" charset="0"/>
                  </a:rPr>
                  <a:t>1°  Argumentos Ambientales</a:t>
                </a: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9882435" y="1056346"/>
              <a:ext cx="2866626" cy="2016225"/>
              <a:chOff x="10049866" y="1026235"/>
              <a:chExt cx="3203848" cy="2304045"/>
            </a:xfrm>
          </p:grpSpPr>
          <p:pic>
            <p:nvPicPr>
              <p:cNvPr id="23565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49866" y="1026235"/>
                <a:ext cx="3203848" cy="230404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5" name="4 Rectángulo"/>
              <p:cNvSpPr/>
              <p:nvPr/>
            </p:nvSpPr>
            <p:spPr>
              <a:xfrm>
                <a:off x="11048046" y="2377509"/>
                <a:ext cx="1872208" cy="5040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dirty="0" smtClean="0">
                    <a:solidFill>
                      <a:schemeClr val="tx1"/>
                    </a:solidFill>
                  </a:rPr>
                  <a:t>Emisiones…</a:t>
                </a:r>
                <a:endParaRPr lang="es-AR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8 Grupo"/>
          <p:cNvGrpSpPr/>
          <p:nvPr/>
        </p:nvGrpSpPr>
        <p:grpSpPr>
          <a:xfrm>
            <a:off x="3398908" y="4335089"/>
            <a:ext cx="5589244" cy="2033588"/>
            <a:chOff x="3398908" y="4237088"/>
            <a:chExt cx="5589244" cy="2033588"/>
          </a:xfrm>
        </p:grpSpPr>
        <p:pic>
          <p:nvPicPr>
            <p:cNvPr id="4098" name="Picture 2" descr="C:\Users\ry10861\Desktop\JUANPA\ALGUNAS PPTs\CHARLA HAMPATU 30-05-2013\IMAGENES\shutterstock_8888546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237088"/>
              <a:ext cx="3048000" cy="203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1 Título"/>
            <p:cNvSpPr txBox="1">
              <a:spLocks/>
            </p:cNvSpPr>
            <p:nvPr/>
          </p:nvSpPr>
          <p:spPr bwMode="auto">
            <a:xfrm>
              <a:off x="3398908" y="5347223"/>
              <a:ext cx="2592288" cy="895702"/>
            </a:xfrm>
            <a:prstGeom prst="roundRect">
              <a:avLst>
                <a:gd name="adj" fmla="val 11563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b="1" dirty="0">
                  <a:latin typeface="Arial" pitchFamily="34" charset="0"/>
                  <a:ea typeface="+mj-ea"/>
                  <a:cs typeface="Arial" pitchFamily="34" charset="0"/>
                </a:rPr>
                <a:t>3°  Argumentos </a:t>
              </a:r>
              <a:r>
                <a:rPr lang="es-ES" sz="2400" b="1" dirty="0" smtClean="0">
                  <a:latin typeface="Arial" pitchFamily="34" charset="0"/>
                  <a:ea typeface="+mj-ea"/>
                  <a:cs typeface="Arial" pitchFamily="34" charset="0"/>
                </a:rPr>
                <a:t>Éticos !!</a:t>
              </a:r>
              <a:endParaRPr lang="es-ES" sz="2400" b="1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0" name="1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04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495300" y="228600"/>
            <a:ext cx="81534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2400" dirty="0" smtClean="0">
                <a:solidFill>
                  <a:srgbClr val="676A55"/>
                </a:solidFill>
                <a:ea typeface="+mj-ea"/>
              </a:rPr>
              <a:t>Motos Eléctricas…</a:t>
            </a:r>
            <a:endParaRPr lang="es-ES" sz="2400" dirty="0">
              <a:solidFill>
                <a:srgbClr val="676A55"/>
              </a:solidFill>
              <a:ea typeface="+mj-ea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86250" y="3357563"/>
            <a:ext cx="4500563" cy="2649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pt-BR" b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defRPr/>
            </a:pPr>
            <a:r>
              <a:rPr lang="pt-BR" b="1" dirty="0" err="1">
                <a:solidFill>
                  <a:schemeClr val="tx1"/>
                </a:solidFill>
                <a:latin typeface="Arial" pitchFamily="34" charset="0"/>
              </a:rPr>
              <a:t>Vectrix</a:t>
            </a:r>
            <a:r>
              <a:rPr lang="pt-BR" b="1" dirty="0">
                <a:solidFill>
                  <a:schemeClr val="tx1"/>
                </a:solidFill>
                <a:latin typeface="Arial" pitchFamily="34" charset="0"/>
              </a:rPr>
              <a:t>:      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  <a:hlinkClick r:id="rId3"/>
              </a:rPr>
              <a:t>http://www.vectrix.com</a:t>
            </a:r>
            <a:r>
              <a:rPr lang="es-ES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defRPr/>
            </a:pPr>
            <a:r>
              <a:rPr lang="pt-BR" b="1" dirty="0" err="1">
                <a:solidFill>
                  <a:schemeClr val="tx1"/>
                </a:solidFill>
                <a:latin typeface="Arial" pitchFamily="34" charset="0"/>
              </a:rPr>
              <a:t>Quantya</a:t>
            </a:r>
            <a:r>
              <a:rPr lang="pt-BR" b="1" dirty="0">
                <a:solidFill>
                  <a:schemeClr val="tx1"/>
                </a:solidFill>
                <a:latin typeface="Arial" pitchFamily="34" charset="0"/>
              </a:rPr>
              <a:t>:    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  <a:hlinkClick r:id="rId4"/>
              </a:rPr>
              <a:t>http://www.quantya.com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Arial" pitchFamily="34" charset="0"/>
              </a:rPr>
              <a:t>Killacycle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: 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hlinkClick r:id="rId5"/>
              </a:rPr>
              <a:t>http://www.killacycle.com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Blade XT: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</a:rPr>
              <a:t>   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hlinkClick r:id="rId6"/>
              </a:rPr>
              <a:t>http://www.electricmoto.com</a:t>
            </a:r>
            <a:endParaRPr lang="en-US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defRPr/>
            </a:pPr>
            <a:r>
              <a:rPr lang="pt-BR" b="1" dirty="0">
                <a:solidFill>
                  <a:schemeClr val="tx1"/>
                </a:solidFill>
                <a:latin typeface="Arial" pitchFamily="34" charset="0"/>
              </a:rPr>
              <a:t>Zero X: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</a:rPr>
              <a:t>       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  <a:hlinkClick r:id="rId7"/>
              </a:rPr>
              <a:t>http://zeromotorcycles.com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endParaRPr lang="pt-BR" b="1" dirty="0">
              <a:solidFill>
                <a:schemeClr val="tx1"/>
              </a:solidFill>
              <a:latin typeface="Arial" pitchFamily="34" charset="0"/>
            </a:endParaRPr>
          </a:p>
          <a:p>
            <a:pPr>
              <a:defRPr/>
            </a:pPr>
            <a:r>
              <a:rPr lang="pt-BR" b="1" dirty="0">
                <a:solidFill>
                  <a:schemeClr val="tx1"/>
                </a:solidFill>
                <a:latin typeface="Arial" pitchFamily="34" charset="0"/>
              </a:rPr>
              <a:t>                               ETC.</a:t>
            </a:r>
            <a:r>
              <a:rPr lang="pt-BR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es-MX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2470" name="9 Imagen" descr="vectrix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88" y="928688"/>
            <a:ext cx="332422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1000125"/>
            <a:ext cx="33305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8" y="3643313"/>
            <a:ext cx="32146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30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124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395536" y="351507"/>
            <a:ext cx="828092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2800" i="1" dirty="0" smtClean="0">
                <a:ea typeface="+mj-ea"/>
              </a:rPr>
              <a:t>Harley </a:t>
            </a:r>
            <a:r>
              <a:rPr lang="es-ES" sz="2800" i="1" dirty="0" err="1" smtClean="0">
                <a:ea typeface="+mj-ea"/>
              </a:rPr>
              <a:t>Davidson</a:t>
            </a:r>
            <a:r>
              <a:rPr lang="es-ES" sz="2800" i="1" dirty="0" smtClean="0">
                <a:ea typeface="+mj-ea"/>
              </a:rPr>
              <a:t> … eléctrica… demasiado silenciosa...</a:t>
            </a:r>
            <a:endParaRPr lang="es-ES" sz="2800" i="1" dirty="0">
              <a:ea typeface="+mj-ea"/>
            </a:endParaRPr>
          </a:p>
        </p:txBody>
      </p:sp>
      <p:pic>
        <p:nvPicPr>
          <p:cNvPr id="4098" name="Picture 2" descr="C:\Users\ry10861\Desktop\CHARLA Transp. Ferrov. FIUBA\project-livewire-17-of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47367"/>
            <a:ext cx="6264695" cy="47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31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89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Los Eléctricos ya están entre nosotros...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306" name="Picture 2" descr="C:\Documents and Settings\juanpa\Escritorio\Conferencia UNSAM 30-08-12\IMAGENES\policia-federa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08720"/>
            <a:ext cx="2448272" cy="1913068"/>
          </a:xfrm>
          <a:prstGeom prst="rect">
            <a:avLst/>
          </a:prstGeom>
          <a:noFill/>
        </p:spPr>
      </p:pic>
      <p:pic>
        <p:nvPicPr>
          <p:cNvPr id="8" name="Picture 3" descr="C:\Documents and Settings\juanpa\Escritorio\Conferencia UNSAM 30-08-12\IMAGENES\lukylain.jpg"/>
          <p:cNvPicPr>
            <a:picLocks noChangeAspect="1" noChangeArrowheads="1"/>
          </p:cNvPicPr>
          <p:nvPr/>
        </p:nvPicPr>
        <p:blipFill>
          <a:blip r:embed="rId4" cstate="print"/>
          <a:srcRect l="5810" t="7802" r="6807"/>
          <a:stretch>
            <a:fillRect/>
          </a:stretch>
        </p:blipFill>
        <p:spPr bwMode="auto">
          <a:xfrm>
            <a:off x="6588224" y="1340768"/>
            <a:ext cx="2304256" cy="1701874"/>
          </a:xfrm>
          <a:prstGeom prst="rect">
            <a:avLst/>
          </a:prstGeom>
          <a:noFill/>
        </p:spPr>
      </p:pic>
      <p:pic>
        <p:nvPicPr>
          <p:cNvPr id="98308" name="Picture 4" descr="C:\Documents and Settings\juanpa\Escritorio\Conferencia UNSAM 30-08-12\IMAGENES\PractiWheels - s_MLA_v_F_f_2600863774_04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2507421" cy="1872208"/>
          </a:xfrm>
          <a:prstGeom prst="rect">
            <a:avLst/>
          </a:prstGeom>
          <a:noFill/>
        </p:spPr>
      </p:pic>
      <p:pic>
        <p:nvPicPr>
          <p:cNvPr id="98310" name="Picture 6" descr="C:\Documents and Settings\juanpa\Escritorio\Conferencia UNSAM 30-08-12\IMAGENES\bicicleta-electrica-practiwheels-motor-36v500watts-exclusiva_MLA-F-2990428701_082012.jpg"/>
          <p:cNvPicPr>
            <a:picLocks noChangeAspect="1" noChangeArrowheads="1"/>
          </p:cNvPicPr>
          <p:nvPr/>
        </p:nvPicPr>
        <p:blipFill>
          <a:blip r:embed="rId6" cstate="print"/>
          <a:srcRect l="4403" t="10729" b="5126"/>
          <a:stretch>
            <a:fillRect/>
          </a:stretch>
        </p:blipFill>
        <p:spPr bwMode="auto">
          <a:xfrm>
            <a:off x="293323" y="2708920"/>
            <a:ext cx="2607790" cy="1721537"/>
          </a:xfrm>
          <a:prstGeom prst="rect">
            <a:avLst/>
          </a:prstGeom>
          <a:noFill/>
        </p:spPr>
      </p:pic>
      <p:pic>
        <p:nvPicPr>
          <p:cNvPr id="13" name="Picture 2" descr="http://club.emprear.org.ar/wp-content/uploads/2011/01/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6461" y="5317231"/>
            <a:ext cx="3503891" cy="1043381"/>
          </a:xfrm>
          <a:prstGeom prst="rect">
            <a:avLst/>
          </a:prstGeom>
          <a:noFill/>
        </p:spPr>
      </p:pic>
      <p:pic>
        <p:nvPicPr>
          <p:cNvPr id="49156" name="Picture 4" descr="https://encrypted-tbn3.gstatic.com/images?q=tbn:ANd9GcTnWuHEIxE6V90sB-aM5KCb_Y3Fb3wrxzebpPbvbVOTioybagDu"/>
          <p:cNvPicPr>
            <a:picLocks noChangeAspect="1" noChangeArrowheads="1"/>
          </p:cNvPicPr>
          <p:nvPr/>
        </p:nvPicPr>
        <p:blipFill rotWithShape="1">
          <a:blip r:embed="rId8" cstate="print"/>
          <a:srcRect l="13362" r="24512"/>
          <a:stretch/>
        </p:blipFill>
        <p:spPr bwMode="auto">
          <a:xfrm>
            <a:off x="4236461" y="3140968"/>
            <a:ext cx="2336175" cy="2105823"/>
          </a:xfrm>
          <a:prstGeom prst="rect">
            <a:avLst/>
          </a:prstGeom>
          <a:noFill/>
        </p:spPr>
      </p:pic>
      <p:pic>
        <p:nvPicPr>
          <p:cNvPr id="98311" name="Picture 7" descr="C:\Documents and Settings\juanpa\Escritorio\Conferencia UNSAM 30-08-12\IMAGENES\moto-electrica-lucky-lion-scooter-motor-1000-watts_MLA-O-3007013563_082012.jpg"/>
          <p:cNvPicPr>
            <a:picLocks noChangeAspect="1" noChangeArrowheads="1"/>
          </p:cNvPicPr>
          <p:nvPr/>
        </p:nvPicPr>
        <p:blipFill>
          <a:blip r:embed="rId9" cstate="print"/>
          <a:srcRect l="7086" b="13636"/>
          <a:stretch>
            <a:fillRect/>
          </a:stretch>
        </p:blipFill>
        <p:spPr bwMode="auto">
          <a:xfrm>
            <a:off x="7199784" y="2924944"/>
            <a:ext cx="1789116" cy="1728192"/>
          </a:xfrm>
          <a:prstGeom prst="rect">
            <a:avLst/>
          </a:prstGeom>
          <a:noFill/>
        </p:spPr>
      </p:pic>
      <p:pic>
        <p:nvPicPr>
          <p:cNvPr id="49158" name="Picture 6" descr="https://encrypted-tbn0.gstatic.com/images?q=tbn:ANd9GcRg9rbow9Ts8qHDWkokAd_vuzs7W5VTLxWcye2La63ZkA-JZIM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06761" y="4653136"/>
            <a:ext cx="2388704" cy="1728192"/>
          </a:xfrm>
          <a:prstGeom prst="rect">
            <a:avLst/>
          </a:prstGeom>
          <a:noFill/>
        </p:spPr>
      </p:pic>
      <p:pic>
        <p:nvPicPr>
          <p:cNvPr id="98307" name="Picture 3" descr="C:\Documents and Settings\juanpa\Escritorio\Conferencia UNSAM 30-08-12\IMAGENES\LuckyLionLlogo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3068" y="692696"/>
            <a:ext cx="2891420" cy="720080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8" name="17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32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Esfuerzos Argentinos...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r="7239"/>
          <a:stretch/>
        </p:blipFill>
        <p:spPr bwMode="auto">
          <a:xfrm>
            <a:off x="5887427" y="3789040"/>
            <a:ext cx="2933045" cy="250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4921125" y="3160561"/>
            <a:ext cx="4115371" cy="700487"/>
            <a:chOff x="4467919" y="4221088"/>
            <a:chExt cx="4115371" cy="7004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221088"/>
              <a:ext cx="3435226" cy="700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9 Imagen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919" y="4221088"/>
              <a:ext cx="680145" cy="7004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15 Imagen" descr="C:\Users\Luis Bertenasco\Desktop\ENARSA PDV  S.A\personal\AAVEyA\FOTOS\Enchufate Argentina M rolon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47" y="764704"/>
            <a:ext cx="3193637" cy="236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C:\Users\Luis Bertenasco\Desktop\ENARSA PDV  S.A\personal\AAVEyA\BICICLETA ELECTRICA MARIANO JIMEN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8931" b="4842"/>
          <a:stretch/>
        </p:blipFill>
        <p:spPr bwMode="auto">
          <a:xfrm>
            <a:off x="548558" y="2018794"/>
            <a:ext cx="3519386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 descr="C:\Users\LUISBE~1\AppData\Local\Temp\SIPOD_LOGO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18603" r="18182" b="17670"/>
          <a:stretch/>
        </p:blipFill>
        <p:spPr bwMode="auto">
          <a:xfrm>
            <a:off x="323528" y="908720"/>
            <a:ext cx="4320480" cy="123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://club.emprear.org.ar/wp-content/uploads/2011/01/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5317231"/>
            <a:ext cx="3503891" cy="1043381"/>
          </a:xfrm>
          <a:prstGeom prst="rect">
            <a:avLst/>
          </a:prstGeom>
          <a:noFill/>
        </p:spPr>
      </p:pic>
      <p:pic>
        <p:nvPicPr>
          <p:cNvPr id="13" name="Picture 6" descr="https://encrypted-tbn0.gstatic.com/images?q=tbn:ANd9GcRg9rbow9Ts8qHDWkokAd_vuzs7W5VTLxWcye2La63ZkA-JZIM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653136"/>
            <a:ext cx="2388704" cy="1728192"/>
          </a:xfrm>
          <a:prstGeom prst="rect">
            <a:avLst/>
          </a:prstGeom>
          <a:noFill/>
        </p:spPr>
      </p:pic>
      <p:sp>
        <p:nvSpPr>
          <p:cNvPr id="19" name="18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1" name="20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33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Esfuerzos Argentinos...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12 Imagen" descr="C:\Users\Luis Bertenasco\Desktop\ENARSA PDV  S.A\personal\AAVEyA\000_01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r="5107"/>
          <a:stretch/>
        </p:blipFill>
        <p:spPr bwMode="auto">
          <a:xfrm>
            <a:off x="7282714" y="4509120"/>
            <a:ext cx="1681774" cy="185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Luis Bertenasco\Desktop\ENARSA PDV  S.A\personal\AAVEyA\ARMotors_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31047"/>
            <a:ext cx="1656184" cy="16222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11" name="Picture 3" descr="E:\BACKUPS\PC ENARSA 2016\JUANPA 2016\AAVEA 2016\CHARLA MAGE 22-07-2016\emov-productos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4" y="692696"/>
            <a:ext cx="4014158" cy="23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BACKUPS\PC ENARSA 2016\JUANPA 2016\AAVEA 2016\CHARLA MAGE 22-07-2016\emov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18348"/>
            <a:ext cx="2013217" cy="6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6103918" y="3501008"/>
            <a:ext cx="2829261" cy="737458"/>
            <a:chOff x="88136" y="5348288"/>
            <a:chExt cx="2683664" cy="673000"/>
          </a:xfrm>
        </p:grpSpPr>
        <p:sp>
          <p:nvSpPr>
            <p:cNvPr id="17" name="16 Rectángulo"/>
            <p:cNvSpPr/>
            <p:nvPr/>
          </p:nvSpPr>
          <p:spPr>
            <a:xfrm>
              <a:off x="88136" y="5348288"/>
              <a:ext cx="2683664" cy="673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18" name="Picture 3" descr="E:\BACKUPS\PC ENARSA 2016\JUANPA 2016\AAVEA 2016\CHARLA MAGE 22-07-2016\logo-ser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36" y="5348288"/>
              <a:ext cx="2653173" cy="67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E:\BACKUPS\PC ENARSA 2016\JUANPA 2016\AAVEA 2016\CHARLA MAGE 22-07-2016\Electrico-argentin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4243" r="7551"/>
          <a:stretch/>
        </p:blipFill>
        <p:spPr bwMode="auto">
          <a:xfrm>
            <a:off x="5148064" y="878564"/>
            <a:ext cx="3772652" cy="25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BACKUPS\PC ENARSA 2016\JUANPA 2016\AAVEA 2016\CHARLA MAGE 22-07-2016\RETSA-13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" b="3344"/>
          <a:stretch/>
        </p:blipFill>
        <p:spPr bwMode="auto">
          <a:xfrm>
            <a:off x="1115616" y="3761355"/>
            <a:ext cx="4032448" cy="26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22882" y="3848434"/>
            <a:ext cx="1668798" cy="1668798"/>
            <a:chOff x="22882" y="3712011"/>
            <a:chExt cx="1668798" cy="1668798"/>
          </a:xfrm>
        </p:grpSpPr>
        <p:sp>
          <p:nvSpPr>
            <p:cNvPr id="2" name="1 Rectángulo"/>
            <p:cNvSpPr/>
            <p:nvPr/>
          </p:nvSpPr>
          <p:spPr>
            <a:xfrm>
              <a:off x="125795" y="3930569"/>
              <a:ext cx="1421870" cy="14426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4099" name="Picture 3" descr="E:\BACKUPS\PC ENARSA 2016\JUANPA 2016\AAVEA 2016\CHARLA MAGE 22-07-2016\voltu_logo_light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2" y="3712011"/>
              <a:ext cx="1668798" cy="166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8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34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Esfuerzos Argentinos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51"/>
          <p:cNvSpPr txBox="1"/>
          <p:nvPr/>
        </p:nvSpPr>
        <p:spPr>
          <a:xfrm>
            <a:off x="179512" y="792088"/>
            <a:ext cx="7515943" cy="620688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Bravo Motor Company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379" name="Picture 3" descr="C:\Documents and Settings\juanpa\Escritorio\Conferencia UNSAM 30-08-12\IMAGENES\nach 1 2009.jpg"/>
          <p:cNvPicPr>
            <a:picLocks noChangeAspect="1" noChangeArrowheads="1"/>
          </p:cNvPicPr>
          <p:nvPr/>
        </p:nvPicPr>
        <p:blipFill rotWithShape="1">
          <a:blip r:embed="rId3" cstate="print"/>
          <a:srcRect t="3221" b="6347"/>
          <a:stretch/>
        </p:blipFill>
        <p:spPr bwMode="auto">
          <a:xfrm>
            <a:off x="179512" y="1631022"/>
            <a:ext cx="3256898" cy="2083788"/>
          </a:xfrm>
          <a:prstGeom prst="rect">
            <a:avLst/>
          </a:prstGeom>
          <a:noFill/>
        </p:spPr>
      </p:pic>
      <p:pic>
        <p:nvPicPr>
          <p:cNvPr id="101380" name="Picture 4" descr="C:\Documents and Settings\juanpa\Escritorio\Conferencia UNSAM 30-08-12\IMAGENES\automechanika3-600x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3040"/>
            <a:ext cx="3960440" cy="2310256"/>
          </a:xfrm>
          <a:prstGeom prst="rect">
            <a:avLst/>
          </a:prstGeom>
          <a:noFill/>
        </p:spPr>
      </p:pic>
      <p:pic>
        <p:nvPicPr>
          <p:cNvPr id="11" name="Picture 12" descr="C:\Users\LUISBE~1\AppData\Local\Temp\20130927_1139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10233"/>
          <a:stretch>
            <a:fillRect/>
          </a:stretch>
        </p:blipFill>
        <p:spPr bwMode="auto">
          <a:xfrm>
            <a:off x="971600" y="3861048"/>
            <a:ext cx="3260725" cy="219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C:\Documents and Settings\juanpa\Escritorio\Conferencia UNSAM 30-08-12\IMAGENES\nach 1 d.jpg"/>
          <p:cNvPicPr>
            <a:picLocks noChangeAspect="1" noChangeArrowheads="1"/>
          </p:cNvPicPr>
          <p:nvPr/>
        </p:nvPicPr>
        <p:blipFill>
          <a:blip r:embed="rId6" cstate="print"/>
          <a:srcRect t="6897"/>
          <a:stretch>
            <a:fillRect/>
          </a:stretch>
        </p:blipFill>
        <p:spPr bwMode="auto">
          <a:xfrm>
            <a:off x="3482177" y="1631022"/>
            <a:ext cx="3178055" cy="2086010"/>
          </a:xfrm>
          <a:prstGeom prst="rect">
            <a:avLst/>
          </a:prstGeom>
          <a:noFill/>
        </p:spPr>
      </p:pic>
      <p:pic>
        <p:nvPicPr>
          <p:cNvPr id="12" name="Picture 7" descr="C:\Documents and Settings\juanpa\Escritorio\Conferencia UNSAM 30-08-12\IMAGENES\ArcBravoLogo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8742" y="800736"/>
            <a:ext cx="2285746" cy="1476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35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Esfuerzos Argentinos:   Sistemas Bondi y </a:t>
            </a:r>
            <a:r>
              <a:rPr lang="es-AR" sz="2800" i="1" dirty="0" err="1" smtClean="0">
                <a:latin typeface="Calibri"/>
                <a:ea typeface="Calibri"/>
                <a:cs typeface="Calibri"/>
                <a:sym typeface="Calibri"/>
              </a:rPr>
              <a:t>Sunflower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:\Users\ry10861\Desktop\CHARLA Transp. Ferrov. FIUBA\BONDI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2"/>
          <a:stretch/>
        </p:blipFill>
        <p:spPr bwMode="auto">
          <a:xfrm>
            <a:off x="378512" y="773153"/>
            <a:ext cx="3905456" cy="315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y10861\Desktop\CHARLA Transp. Ferrov. FIUBA\HyperBondi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53306"/>
            <a:ext cx="4584582" cy="25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y10861\Desktop\CHARLA Transp. Ferrov. FIUBA\fotopre88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584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y10861\Desktop\CHARLA Transp. Ferrov. FIUBA\unname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 r="50000" b="9349"/>
          <a:stretch/>
        </p:blipFill>
        <p:spPr bwMode="auto">
          <a:xfrm>
            <a:off x="5580112" y="3971669"/>
            <a:ext cx="2544462" cy="262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36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Trolebuses, </a:t>
            </a:r>
            <a:r>
              <a:rPr lang="es-AR" sz="2800" i="1" dirty="0" err="1" smtClean="0">
                <a:latin typeface="Calibri"/>
                <a:ea typeface="Calibri"/>
                <a:cs typeface="Calibri"/>
                <a:sym typeface="Calibri"/>
              </a:rPr>
              <a:t>Premetros</a:t>
            </a: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, Tranvías... (</a:t>
            </a:r>
            <a:r>
              <a:rPr lang="es-AR" sz="2800" i="1" dirty="0" err="1" smtClean="0">
                <a:latin typeface="Calibri"/>
                <a:ea typeface="Calibri"/>
                <a:cs typeface="Calibri"/>
                <a:sym typeface="Calibri"/>
              </a:rPr>
              <a:t>Maglevs</a:t>
            </a: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 ...)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51"/>
          <p:cNvSpPr txBox="1"/>
          <p:nvPr/>
        </p:nvSpPr>
        <p:spPr>
          <a:xfrm>
            <a:off x="656457" y="864096"/>
            <a:ext cx="7515943" cy="620688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“Sistemas” de movilidad sustentable...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32" name="Picture 4" descr="C:\Documents and Settings\juanpa\Escritorio\Conferencia UNSAM 30-08-12\IMAGENES\trolebuses cordo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672408" cy="230837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216024" y="4149080"/>
            <a:ext cx="298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/>
              <a:t>Trolebús en Córdoba</a:t>
            </a:r>
            <a:endParaRPr lang="es-ES" sz="1600" dirty="0" smtClean="0"/>
          </a:p>
        </p:txBody>
      </p:sp>
      <p:pic>
        <p:nvPicPr>
          <p:cNvPr id="99333" name="Picture 5" descr="C:\Documents and Settings\juanpa\Escritorio\Conferencia UNSAM 30-08-12\IMAGENES\Trolebus Cordoba100_0884.jpg"/>
          <p:cNvPicPr>
            <a:picLocks noChangeAspect="1" noChangeArrowheads="1"/>
          </p:cNvPicPr>
          <p:nvPr/>
        </p:nvPicPr>
        <p:blipFill>
          <a:blip r:embed="rId4" cstate="print"/>
          <a:srcRect t="2280" b="29681"/>
          <a:stretch>
            <a:fillRect/>
          </a:stretch>
        </p:blipFill>
        <p:spPr bwMode="auto">
          <a:xfrm>
            <a:off x="4716016" y="1772816"/>
            <a:ext cx="4427984" cy="2259569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5796136" y="4221088"/>
            <a:ext cx="298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b="1" dirty="0" smtClean="0"/>
              <a:t>Trolebús en Mendoza</a:t>
            </a:r>
            <a:endParaRPr lang="es-ES" sz="1600" dirty="0" smtClean="0"/>
          </a:p>
        </p:txBody>
      </p:sp>
      <p:pic>
        <p:nvPicPr>
          <p:cNvPr id="99334" name="Picture 6" descr="C:\Documents and Settings\juanpa\Escritorio\Conferencia UNSAM 30-08-12\IMAGENES\Trole hibrido tatsa infob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3136"/>
            <a:ext cx="3167058" cy="1777827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3635896" y="4653136"/>
            <a:ext cx="1296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b="1" dirty="0" smtClean="0"/>
              <a:t>  Buses  híbridos </a:t>
            </a:r>
          </a:p>
          <a:p>
            <a:pPr algn="ctr"/>
            <a:r>
              <a:rPr lang="es-AR" sz="1600" b="1" dirty="0"/>
              <a:t> </a:t>
            </a:r>
            <a:r>
              <a:rPr lang="es-AR" sz="1600" b="1" dirty="0" smtClean="0"/>
              <a:t> TATSA</a:t>
            </a:r>
          </a:p>
          <a:p>
            <a:pPr algn="ctr"/>
            <a:r>
              <a:rPr lang="es-AR" sz="1600" b="1" dirty="0" smtClean="0"/>
              <a:t>Y SEMTUR</a:t>
            </a:r>
          </a:p>
          <a:p>
            <a:pPr algn="ctr"/>
            <a:r>
              <a:rPr lang="es-AR" sz="1600" b="1" dirty="0" smtClean="0"/>
              <a:t>  en Rosario</a:t>
            </a:r>
            <a:endParaRPr lang="es-ES" sz="1600" dirty="0" smtClean="0"/>
          </a:p>
        </p:txBody>
      </p:sp>
      <p:pic>
        <p:nvPicPr>
          <p:cNvPr id="12" name="Picture 4" descr="C:\Users\ry10861\Desktop\Congreso Medio Ambiente en ROSARIO Oct.2014\IMAGENES\troleb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62" y="4586983"/>
            <a:ext cx="3167516" cy="17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4" name="13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37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142875" y="785813"/>
            <a:ext cx="2862263" cy="2571750"/>
          </a:xfrm>
          <a:prstGeom prst="roundRect">
            <a:avLst>
              <a:gd name="adj" fmla="val 6282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es-MX" sz="2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HyFleet  CUTE</a:t>
            </a:r>
          </a:p>
          <a:p>
            <a:pPr>
              <a:lnSpc>
                <a:spcPct val="110000"/>
              </a:lnSpc>
              <a:defRPr/>
            </a:pPr>
            <a:r>
              <a:rPr lang="es-ES" sz="2400" dirty="0"/>
              <a:t>10 ciudades </a:t>
            </a:r>
          </a:p>
          <a:p>
            <a:pPr>
              <a:lnSpc>
                <a:spcPct val="110000"/>
              </a:lnSpc>
              <a:defRPr/>
            </a:pPr>
            <a:r>
              <a:rPr lang="es-ES" sz="2400" dirty="0"/>
              <a:t>3 continentes </a:t>
            </a:r>
          </a:p>
          <a:p>
            <a:pPr>
              <a:lnSpc>
                <a:spcPct val="110000"/>
              </a:lnSpc>
              <a:defRPr/>
            </a:pPr>
            <a:r>
              <a:rPr lang="es-ES" sz="2400" dirty="0"/>
              <a:t>47 colectivos</a:t>
            </a:r>
          </a:p>
          <a:p>
            <a:pPr algn="ctr">
              <a:lnSpc>
                <a:spcPct val="11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  <a:hlinkClick r:id="rId3"/>
              </a:rPr>
              <a:t>www.global-hydrogen-</a:t>
            </a:r>
          </a:p>
          <a:p>
            <a:pPr algn="ctr">
              <a:lnSpc>
                <a:spcPct val="11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  <a:hlinkClick r:id="rId3"/>
              </a:rPr>
              <a:t>bus-platform.com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" name="21 Grupo"/>
          <p:cNvGrpSpPr>
            <a:grpSpLocks/>
          </p:cNvGrpSpPr>
          <p:nvPr/>
        </p:nvGrpSpPr>
        <p:grpSpPr bwMode="auto">
          <a:xfrm>
            <a:off x="142875" y="3284984"/>
            <a:ext cx="8653463" cy="3000375"/>
            <a:chOff x="0" y="3357563"/>
            <a:chExt cx="9144000" cy="2954337"/>
          </a:xfrm>
        </p:grpSpPr>
        <p:pic>
          <p:nvPicPr>
            <p:cNvPr id="64523" name="9 Imagen" descr="Luxembourg on the Street in Brussels.jpg"/>
            <p:cNvPicPr>
              <a:picLocks noChangeAspect="1"/>
            </p:cNvPicPr>
            <p:nvPr/>
          </p:nvPicPr>
          <p:blipFill>
            <a:blip r:embed="rId4" cstate="print">
              <a:lum bright="26000" contrast="4000"/>
            </a:blip>
            <a:srcRect l="17007" t="27083" r="25227" b="23958"/>
            <a:stretch>
              <a:fillRect/>
            </a:stretch>
          </p:blipFill>
          <p:spPr bwMode="auto">
            <a:xfrm>
              <a:off x="0" y="3357563"/>
              <a:ext cx="4357688" cy="295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AutoShape 16"/>
            <p:cNvSpPr>
              <a:spLocks noChangeArrowheads="1"/>
            </p:cNvSpPr>
            <p:nvPr/>
          </p:nvSpPr>
          <p:spPr bwMode="auto">
            <a:xfrm>
              <a:off x="4213856" y="4928519"/>
              <a:ext cx="4930144" cy="1358370"/>
            </a:xfrm>
            <a:prstGeom prst="roundRect">
              <a:avLst>
                <a:gd name="adj" fmla="val 11020"/>
              </a:avLst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44000" anchor="ctr"/>
            <a:lstStyle/>
            <a:p>
              <a:pPr>
                <a:defRPr/>
              </a:pPr>
              <a:r>
                <a:rPr lang="es-MX" dirty="0">
                  <a:latin typeface="Arial" pitchFamily="34" charset="0"/>
                  <a:cs typeface="Arial" pitchFamily="34" charset="0"/>
                </a:rPr>
                <a:t>Mercedez  Benz “Citaro”   70 personas</a:t>
              </a:r>
            </a:p>
            <a:p>
              <a:pPr>
                <a:defRPr/>
              </a:pPr>
              <a:r>
                <a:rPr lang="es-MX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Fuel Cell, 205 KW              </a:t>
              </a:r>
              <a:r>
                <a:rPr lang="es-MX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  <a:r>
                <a:rPr lang="es-MX" dirty="0">
                  <a:latin typeface="Arial" pitchFamily="34" charset="0"/>
                  <a:cs typeface="Arial" pitchFamily="34" charset="0"/>
                </a:rPr>
                <a:t>0 km</a:t>
              </a:r>
            </a:p>
            <a:p>
              <a:pPr>
                <a:defRPr/>
              </a:pPr>
              <a:r>
                <a:rPr lang="es-MX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9 x 40 kg H2 @ 350 bar       </a:t>
              </a:r>
              <a:r>
                <a:rPr lang="es-MX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  <a:r>
                <a:rPr lang="es-MX" dirty="0">
                  <a:latin typeface="Arial" pitchFamily="34" charset="0"/>
                  <a:cs typeface="Arial" pitchFamily="34" charset="0"/>
                </a:rPr>
                <a:t>0 km/h</a:t>
              </a:r>
              <a:endParaRPr lang="es-E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20 Grupo"/>
          <p:cNvGrpSpPr>
            <a:grpSpLocks/>
          </p:cNvGrpSpPr>
          <p:nvPr/>
        </p:nvGrpSpPr>
        <p:grpSpPr bwMode="auto">
          <a:xfrm>
            <a:off x="3286125" y="1071563"/>
            <a:ext cx="5857875" cy="3643312"/>
            <a:chOff x="3143250" y="1214438"/>
            <a:chExt cx="6000750" cy="3428995"/>
          </a:xfrm>
        </p:grpSpPr>
        <p:pic>
          <p:nvPicPr>
            <p:cNvPr id="64521" name="8 Imagen" descr="BUS-HYFLEET-BERLIN-BVG_100000k_Web.jpg"/>
            <p:cNvPicPr>
              <a:picLocks noChangeAspect="1"/>
            </p:cNvPicPr>
            <p:nvPr/>
          </p:nvPicPr>
          <p:blipFill>
            <a:blip r:embed="rId5" cstate="print"/>
            <a:srcRect l="1331" t="40030" b="8566"/>
            <a:stretch>
              <a:fillRect/>
            </a:stretch>
          </p:blipFill>
          <p:spPr bwMode="auto">
            <a:xfrm>
              <a:off x="3143250" y="1214438"/>
              <a:ext cx="60007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4714178" y="2786248"/>
              <a:ext cx="4286715" cy="1857185"/>
            </a:xfrm>
            <a:prstGeom prst="roundRect">
              <a:avLst>
                <a:gd name="adj" fmla="val 7211"/>
              </a:avLst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144000" tIns="72000"/>
            <a:lstStyle/>
            <a:p>
              <a:pPr>
                <a:defRPr/>
              </a:pPr>
              <a:r>
                <a:rPr lang="es-MX" dirty="0">
                  <a:latin typeface="Arial" pitchFamily="34" charset="0"/>
                  <a:cs typeface="Arial" pitchFamily="34" charset="0"/>
                </a:rPr>
                <a:t>MAN Lion´s City H    </a:t>
              </a:r>
            </a:p>
            <a:p>
              <a:pPr>
                <a:defRPr/>
              </a:pPr>
              <a:r>
                <a:rPr lang="es-MX" dirty="0">
                  <a:latin typeface="Arial" pitchFamily="34" charset="0"/>
                  <a:cs typeface="Arial" pitchFamily="34" charset="0"/>
                </a:rPr>
                <a:t>83 personas - 220 km - 80 km/h</a:t>
              </a:r>
              <a:endParaRPr lang="es-ES" dirty="0">
                <a:latin typeface="Arial" pitchFamily="34" charset="0"/>
                <a:cs typeface="Arial" pitchFamily="34" charset="0"/>
              </a:endParaRPr>
            </a:p>
            <a:p>
              <a:pPr marL="457200" indent="-457200">
                <a:buFontTx/>
                <a:buAutoNum type="arabicParenR"/>
                <a:defRPr/>
              </a:pPr>
              <a:r>
                <a:rPr lang="es-MX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Fuel Cell, 150 KW</a:t>
              </a:r>
            </a:p>
            <a:p>
              <a:pPr marL="457200" indent="-457200">
                <a:buFontTx/>
                <a:buAutoNum type="arabicParenR"/>
                <a:defRPr/>
              </a:pPr>
              <a:r>
                <a:rPr lang="es-MX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Combustión Interna, 200 KW</a:t>
              </a:r>
            </a:p>
            <a:p>
              <a:pPr marL="457200" indent="-457200">
                <a:defRPr/>
              </a:pPr>
              <a:r>
                <a:rPr lang="es-MX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10 x 50 kg H2 @ 350 bar</a:t>
              </a:r>
            </a:p>
          </p:txBody>
        </p:sp>
      </p:grpSp>
      <p:sp>
        <p:nvSpPr>
          <p:cNvPr id="64519" name="1 Título"/>
          <p:cNvSpPr txBox="1">
            <a:spLocks/>
          </p:cNvSpPr>
          <p:nvPr/>
        </p:nvSpPr>
        <p:spPr bwMode="auto">
          <a:xfrm>
            <a:off x="107504" y="63476"/>
            <a:ext cx="8266112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2400" i="1" dirty="0"/>
              <a:t>Sustitución tecnológica en el </a:t>
            </a:r>
            <a:r>
              <a:rPr lang="es-ES" sz="2400" i="1" dirty="0" smtClean="0"/>
              <a:t>Transporte:  Hidrógeno</a:t>
            </a:r>
            <a:endParaRPr lang="es-ES" sz="2400" i="1" dirty="0"/>
          </a:p>
        </p:txBody>
      </p:sp>
      <p:sp>
        <p:nvSpPr>
          <p:cNvPr id="15" name="1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38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479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83671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Trenes a Hidrógeno?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179512" y="1052736"/>
            <a:ext cx="8484754" cy="1368152"/>
          </a:xfrm>
          <a:prstGeom prst="round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>
              <a:defRPr/>
            </a:pPr>
            <a:r>
              <a:rPr lang="es-ES" i="1" dirty="0" smtClean="0">
                <a:latin typeface="Arial" pitchFamily="34" charset="0"/>
                <a:ea typeface="+mj-ea"/>
                <a:cs typeface="Arial" pitchFamily="34" charset="0"/>
              </a:rPr>
              <a:t>BNSF  invirtió en Hidrógeno y GNL.  </a:t>
            </a:r>
          </a:p>
          <a:p>
            <a:pPr>
              <a:defRPr/>
            </a:pPr>
            <a:endParaRPr lang="es-ES" i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es-ES" i="1" dirty="0" smtClean="0">
                <a:latin typeface="Arial" pitchFamily="34" charset="0"/>
                <a:ea typeface="+mj-ea"/>
                <a:cs typeface="Arial" pitchFamily="34" charset="0"/>
              </a:rPr>
              <a:t>Está inclinándose por el GNL en el corto plazo.</a:t>
            </a:r>
            <a:endParaRPr lang="es-ES" i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C:\Users\ry10861\Desktop\CHARLA Transp. Ferrov. FIUBA\hydrogen-hybrid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75" y="1268760"/>
            <a:ext cx="3611513" cy="24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2" y="2566645"/>
            <a:ext cx="6846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i="1" dirty="0" smtClean="0"/>
              <a:t>También:  CSR </a:t>
            </a:r>
            <a:r>
              <a:rPr lang="es-AR" i="1" dirty="0"/>
              <a:t>Qingdao </a:t>
            </a:r>
            <a:r>
              <a:rPr lang="es-AR" i="1" dirty="0" err="1"/>
              <a:t>Sifang</a:t>
            </a:r>
            <a:r>
              <a:rPr lang="es-AR" i="1" dirty="0"/>
              <a:t> Company (CSR </a:t>
            </a:r>
            <a:r>
              <a:rPr lang="es-AR" i="1" dirty="0" err="1"/>
              <a:t>Sifang</a:t>
            </a:r>
            <a:r>
              <a:rPr lang="es-AR" i="1" dirty="0" smtClean="0"/>
              <a:t>) </a:t>
            </a:r>
          </a:p>
          <a:p>
            <a:r>
              <a:rPr lang="es-AR" i="1" dirty="0"/>
              <a:t> </a:t>
            </a:r>
            <a:r>
              <a:rPr lang="es-AR" i="1" dirty="0" smtClean="0"/>
              <a:t>              + </a:t>
            </a:r>
            <a:r>
              <a:rPr lang="es-AR" i="1" dirty="0" err="1" smtClean="0"/>
              <a:t>Ballard</a:t>
            </a:r>
            <a:r>
              <a:rPr lang="es-AR" i="1" dirty="0" smtClean="0"/>
              <a:t> FC. </a:t>
            </a:r>
            <a:endParaRPr lang="es-AR" i="1" dirty="0"/>
          </a:p>
        </p:txBody>
      </p:sp>
      <p:sp>
        <p:nvSpPr>
          <p:cNvPr id="32" name="31 Rectángulo"/>
          <p:cNvSpPr/>
          <p:nvPr/>
        </p:nvSpPr>
        <p:spPr>
          <a:xfrm>
            <a:off x="395536" y="4005064"/>
            <a:ext cx="8491387" cy="18460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s-AR" sz="2800" i="1" dirty="0" smtClean="0"/>
              <a:t>Probablemente serán sistemas muy caros,  PERO quizás compitan contra la </a:t>
            </a:r>
            <a:r>
              <a:rPr lang="es-AR" sz="2800" b="1" i="1" dirty="0" smtClean="0"/>
              <a:t>electrificación</a:t>
            </a:r>
            <a:r>
              <a:rPr lang="es-AR" sz="2800" i="1" dirty="0" smtClean="0"/>
              <a:t> de ramales:   </a:t>
            </a:r>
          </a:p>
          <a:p>
            <a:pPr>
              <a:lnSpc>
                <a:spcPct val="140000"/>
              </a:lnSpc>
            </a:pPr>
            <a:r>
              <a:rPr lang="es-AR" sz="2800" i="1" dirty="0" smtClean="0"/>
              <a:t>2 a 4 millones USD/km </a:t>
            </a:r>
            <a:endParaRPr lang="es-AR" sz="2800" i="1" dirty="0"/>
          </a:p>
        </p:txBody>
      </p:sp>
      <p:sp>
        <p:nvSpPr>
          <p:cNvPr id="10" name="9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39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1"/>
          <p:cNvSpPr txBox="1"/>
          <p:nvPr/>
        </p:nvSpPr>
        <p:spPr>
          <a:xfrm>
            <a:off x="1" y="288032"/>
            <a:ext cx="7092279" cy="119675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>
              <a:buClr>
                <a:prstClr val="black"/>
              </a:buClr>
              <a:buSzPct val="25000"/>
              <a:buFont typeface="Calibri"/>
              <a:buNone/>
            </a:pP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¿Por qué es necesario y urgente sustituir </a:t>
            </a:r>
          </a:p>
          <a:p>
            <a:pPr>
              <a:buClr>
                <a:prstClr val="black"/>
              </a:buClr>
              <a:buSzPct val="25000"/>
              <a:buFont typeface="Calibri"/>
              <a:buNone/>
            </a:pPr>
            <a:r>
              <a:rPr lang="es-AR" sz="2800" i="1" dirty="0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tecnologías en el sector de transporte?</a:t>
            </a:r>
            <a:endParaRPr lang="x-none" sz="2800" i="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1 Gráfico"/>
          <p:cNvGraphicFramePr/>
          <p:nvPr>
            <p:extLst>
              <p:ext uri="{D42A27DB-BD31-4B8C-83A1-F6EECF244321}">
                <p14:modId xmlns:p14="http://schemas.microsoft.com/office/powerpoint/2010/main" val="791605158"/>
              </p:ext>
            </p:extLst>
          </p:nvPr>
        </p:nvGraphicFramePr>
        <p:xfrm>
          <a:off x="647564" y="1844824"/>
          <a:ext cx="712879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20 Grupo"/>
          <p:cNvGrpSpPr/>
          <p:nvPr/>
        </p:nvGrpSpPr>
        <p:grpSpPr>
          <a:xfrm>
            <a:off x="0" y="6511717"/>
            <a:ext cx="9144000" cy="346283"/>
            <a:chOff x="0" y="6511717"/>
            <a:chExt cx="9144000" cy="346283"/>
          </a:xfrm>
        </p:grpSpPr>
        <p:sp>
          <p:nvSpPr>
            <p:cNvPr id="22" name="21 Rectángulo"/>
            <p:cNvSpPr/>
            <p:nvPr/>
          </p:nvSpPr>
          <p:spPr>
            <a:xfrm>
              <a:off x="0" y="6525344"/>
              <a:ext cx="9144000" cy="332656"/>
            </a:xfrm>
            <a:prstGeom prst="rect">
              <a:avLst/>
            </a:prstGeom>
            <a:solidFill>
              <a:srgbClr val="007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>
                <a:solidFill>
                  <a:prstClr val="white"/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4211960" y="6511717"/>
              <a:ext cx="4714875" cy="33855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>
                <a:defRPr/>
              </a:pPr>
              <a:r>
                <a:rPr lang="es-ES" sz="1600" i="1" dirty="0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</a:rPr>
                <a:t>AAVEA - 22/07/2016 –</a:t>
              </a:r>
              <a:r>
                <a:rPr lang="es-MX" sz="1600" dirty="0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  <a:cs typeface="Arial" charset="0"/>
                </a:rPr>
                <a:t> </a:t>
              </a:r>
              <a:fld id="{F19E71CE-0272-4BA6-BC0F-D8E0FF86C2BE}" type="slidenum">
                <a:rPr lang="es-MX" sz="1600" i="1" smtClean="0">
                  <a:solidFill>
                    <a:prstClr val="white"/>
                  </a:solidFill>
                  <a:effectLst>
                    <a:outerShdw dist="25400" dir="3000000" algn="tl">
                      <a:srgbClr val="000000"/>
                    </a:outerShdw>
                  </a:effectLst>
                  <a:cs typeface="Arial" charset="0"/>
                </a:rPr>
                <a:pPr algn="r">
                  <a:defRPr/>
                </a:pPr>
                <a:t>4</a:t>
              </a:fld>
              <a:endParaRPr lang="es-MX" sz="1600" i="1" dirty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43" y="29154"/>
            <a:ext cx="156575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9175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1"/>
          <p:cNvSpPr txBox="1"/>
          <p:nvPr/>
        </p:nvSpPr>
        <p:spPr>
          <a:xfrm>
            <a:off x="1" y="0"/>
            <a:ext cx="9143999" cy="7647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Problemas del Hidrógeno:  Origen y </a:t>
            </a:r>
            <a:r>
              <a:rPr lang="es-AR" sz="2800" i="1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ficiencia global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 bwMode="auto">
          <a:xfrm>
            <a:off x="1547664" y="5373216"/>
            <a:ext cx="6840760" cy="792088"/>
          </a:xfrm>
          <a:prstGeom prst="round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s-ES" sz="2400" dirty="0" smtClean="0">
                <a:latin typeface="Arial" pitchFamily="34" charset="0"/>
                <a:ea typeface="+mj-ea"/>
                <a:cs typeface="Arial" pitchFamily="34" charset="0"/>
              </a:rPr>
              <a:t>Eficiencia Global:   0,21 …  0,22 …</a:t>
            </a:r>
            <a:endParaRPr lang="es-E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263710" y="2060848"/>
            <a:ext cx="8484754" cy="648072"/>
          </a:xfrm>
          <a:prstGeom prst="roundRect">
            <a:avLst>
              <a:gd name="adj" fmla="val 7830"/>
            </a:avLst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marL="457200" indent="-457200">
              <a:buAutoNum type="arabicPeriod" startAt="2"/>
              <a:defRPr/>
            </a:pPr>
            <a:r>
              <a:rPr lang="es-ES" sz="2000" i="1" dirty="0" smtClean="0">
                <a:latin typeface="Arial" pitchFamily="34" charset="0"/>
                <a:ea typeface="+mj-ea"/>
                <a:cs typeface="Arial" pitchFamily="34" charset="0"/>
              </a:rPr>
              <a:t>Por ahora, el único método para H2 limpio, es electrólisis,</a:t>
            </a:r>
          </a:p>
          <a:p>
            <a:pPr>
              <a:defRPr/>
            </a:pPr>
            <a:r>
              <a:rPr lang="es-ES" sz="2000" i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ES" sz="2000" i="1" dirty="0" smtClean="0">
                <a:latin typeface="Arial" pitchFamily="34" charset="0"/>
                <a:ea typeface="+mj-ea"/>
                <a:cs typeface="Arial" pitchFamily="34" charset="0"/>
              </a:rPr>
              <a:t>     energéticamente  cara</a:t>
            </a:r>
            <a:endParaRPr lang="es-ES" sz="2000" i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259632" y="3605708"/>
            <a:ext cx="2232248" cy="1479476"/>
            <a:chOff x="1259632" y="3605708"/>
            <a:chExt cx="2232248" cy="1479476"/>
          </a:xfrm>
        </p:grpSpPr>
        <p:sp>
          <p:nvSpPr>
            <p:cNvPr id="18" name="1 Título"/>
            <p:cNvSpPr txBox="1">
              <a:spLocks/>
            </p:cNvSpPr>
            <p:nvPr/>
          </p:nvSpPr>
          <p:spPr bwMode="auto">
            <a:xfrm>
              <a:off x="1259632" y="4221088"/>
              <a:ext cx="2232248" cy="864096"/>
            </a:xfrm>
            <a:prstGeom prst="roundRect">
              <a:avLst>
                <a:gd name="adj" fmla="val 1117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Electrolizador</a:t>
              </a:r>
            </a:p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agua</a:t>
              </a:r>
              <a:endParaRPr lang="es-ES" sz="22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6" name="1 Título"/>
            <p:cNvSpPr txBox="1">
              <a:spLocks/>
            </p:cNvSpPr>
            <p:nvPr/>
          </p:nvSpPr>
          <p:spPr bwMode="auto">
            <a:xfrm>
              <a:off x="1331640" y="3605708"/>
              <a:ext cx="2016224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r>
                <a:rPr lang="es-ES" dirty="0" smtClean="0"/>
                <a:t> 0,75</a:t>
              </a:r>
              <a:endParaRPr lang="es-ES" dirty="0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353233" y="2813620"/>
            <a:ext cx="8251574" cy="687388"/>
            <a:chOff x="353233" y="2741612"/>
            <a:chExt cx="8251574" cy="687388"/>
          </a:xfrm>
        </p:grpSpPr>
        <p:sp>
          <p:nvSpPr>
            <p:cNvPr id="20" name="1 Título"/>
            <p:cNvSpPr txBox="1">
              <a:spLocks/>
            </p:cNvSpPr>
            <p:nvPr/>
          </p:nvSpPr>
          <p:spPr bwMode="auto">
            <a:xfrm>
              <a:off x="353233" y="2741612"/>
              <a:ext cx="3570695" cy="687388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Generación Eléctrica 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8" name="1 Título"/>
            <p:cNvSpPr txBox="1">
              <a:spLocks/>
            </p:cNvSpPr>
            <p:nvPr/>
          </p:nvSpPr>
          <p:spPr bwMode="auto">
            <a:xfrm>
              <a:off x="4211960" y="2741612"/>
              <a:ext cx="4392847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es-ES" dirty="0"/>
                <a:t>Eficiencia: 0,55 – 0,6 </a:t>
              </a: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3275856" y="3605708"/>
            <a:ext cx="2736663" cy="1479476"/>
            <a:chOff x="3275856" y="3605708"/>
            <a:chExt cx="2736663" cy="1479476"/>
          </a:xfrm>
        </p:grpSpPr>
        <p:sp>
          <p:nvSpPr>
            <p:cNvPr id="17" name="1 Título"/>
            <p:cNvSpPr txBox="1">
              <a:spLocks/>
            </p:cNvSpPr>
            <p:nvPr/>
          </p:nvSpPr>
          <p:spPr bwMode="auto">
            <a:xfrm>
              <a:off x="3275856" y="3605708"/>
              <a:ext cx="2622400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rPr>
                <a:t>x     0,95</a:t>
              </a:r>
              <a:endParaRPr lang="es-ES" sz="2400" dirty="0">
                <a:latin typeface="Consolas" panose="020B0609020204030204" pitchFamily="49" charset="0"/>
                <a:ea typeface="+mj-ea"/>
                <a:cs typeface="Consolas" panose="020B0609020204030204" pitchFamily="49" charset="0"/>
              </a:endParaRPr>
            </a:p>
          </p:txBody>
        </p:sp>
        <p:sp>
          <p:nvSpPr>
            <p:cNvPr id="30" name="1 Título"/>
            <p:cNvSpPr txBox="1">
              <a:spLocks/>
            </p:cNvSpPr>
            <p:nvPr/>
          </p:nvSpPr>
          <p:spPr bwMode="auto">
            <a:xfrm>
              <a:off x="4067944" y="4221088"/>
              <a:ext cx="1944575" cy="864096"/>
            </a:xfrm>
            <a:prstGeom prst="roundRect">
              <a:avLst>
                <a:gd name="adj" fmla="val 1117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Compresor y Almacenaje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5952342" y="3533700"/>
            <a:ext cx="2724473" cy="1551484"/>
            <a:chOff x="5952342" y="3533700"/>
            <a:chExt cx="2724473" cy="1551484"/>
          </a:xfrm>
        </p:grpSpPr>
        <p:sp>
          <p:nvSpPr>
            <p:cNvPr id="19" name="1 Título"/>
            <p:cNvSpPr txBox="1">
              <a:spLocks/>
            </p:cNvSpPr>
            <p:nvPr/>
          </p:nvSpPr>
          <p:spPr bwMode="auto">
            <a:xfrm>
              <a:off x="5952342" y="3533700"/>
              <a:ext cx="2436082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r>
                <a:rPr lang="es-ES" dirty="0" smtClean="0"/>
                <a:t>x     0,55</a:t>
              </a:r>
              <a:endParaRPr lang="es-ES" dirty="0"/>
            </a:p>
          </p:txBody>
        </p:sp>
        <p:sp>
          <p:nvSpPr>
            <p:cNvPr id="31" name="1 Título"/>
            <p:cNvSpPr txBox="1">
              <a:spLocks/>
            </p:cNvSpPr>
            <p:nvPr/>
          </p:nvSpPr>
          <p:spPr bwMode="auto">
            <a:xfrm>
              <a:off x="6732240" y="4221088"/>
              <a:ext cx="1944575" cy="864096"/>
            </a:xfrm>
            <a:prstGeom prst="roundRect">
              <a:avLst>
                <a:gd name="adj" fmla="val 1117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Celdas de Combustible</a:t>
              </a:r>
              <a:endParaRPr lang="es-ES" sz="22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2" name="1 Título"/>
          <p:cNvSpPr txBox="1">
            <a:spLocks/>
          </p:cNvSpPr>
          <p:nvPr/>
        </p:nvSpPr>
        <p:spPr bwMode="auto">
          <a:xfrm>
            <a:off x="263710" y="980728"/>
            <a:ext cx="8341097" cy="936104"/>
          </a:xfrm>
          <a:prstGeom prst="roundRect">
            <a:avLst>
              <a:gd name="adj" fmla="val 7830"/>
            </a:avLst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marL="457200" indent="-457200">
              <a:buAutoNum type="arabicPeriod"/>
              <a:defRPr/>
            </a:pPr>
            <a:r>
              <a:rPr lang="es-ES" sz="2000" i="1" dirty="0" smtClean="0">
                <a:latin typeface="Arial" pitchFamily="34" charset="0"/>
                <a:ea typeface="+mj-ea"/>
                <a:cs typeface="Arial" pitchFamily="34" charset="0"/>
              </a:rPr>
              <a:t>El Hidrógeno “limpio” debe provenir del agua (H2O).  Si sale del Gas Natural,  para que sea “limpio” , debe resolverse  el secuestro y la utilización  del CO2,  entre otros...   Cuestión de costos comparados.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1" name="20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40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1 Título"/>
          <p:cNvSpPr txBox="1">
            <a:spLocks/>
          </p:cNvSpPr>
          <p:nvPr/>
        </p:nvSpPr>
        <p:spPr bwMode="auto">
          <a:xfrm>
            <a:off x="7092280" y="4509120"/>
            <a:ext cx="1908845" cy="1872208"/>
          </a:xfrm>
          <a:prstGeom prst="roundRect">
            <a:avLst>
              <a:gd name="adj" fmla="val 5632"/>
            </a:avLst>
          </a:prstGeom>
          <a:solidFill>
            <a:srgbClr val="FFFF99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es-ES" sz="2200" dirty="0" smtClean="0">
                <a:latin typeface="Arial" pitchFamily="34" charset="0"/>
                <a:ea typeface="+mj-ea"/>
                <a:cs typeface="Arial" pitchFamily="34" charset="0"/>
              </a:rPr>
              <a:t>Próxima Generación Baterías: </a:t>
            </a:r>
          </a:p>
          <a:p>
            <a:pPr algn="ctr">
              <a:defRPr/>
            </a:pPr>
            <a:r>
              <a:rPr lang="es-ES" sz="2200" dirty="0" smtClean="0">
                <a:latin typeface="Arial" pitchFamily="34" charset="0"/>
                <a:ea typeface="+mj-ea"/>
                <a:cs typeface="Arial" pitchFamily="34" charset="0"/>
              </a:rPr>
              <a:t>0,4 a 0,6</a:t>
            </a:r>
          </a:p>
          <a:p>
            <a:pPr algn="ctr">
              <a:defRPr/>
            </a:pPr>
            <a:r>
              <a:rPr lang="es-ES" sz="2200" dirty="0" err="1" smtClean="0">
                <a:latin typeface="Arial" pitchFamily="34" charset="0"/>
                <a:ea typeface="+mj-ea"/>
                <a:cs typeface="Arial" pitchFamily="34" charset="0"/>
              </a:rPr>
              <a:t>kWh</a:t>
            </a:r>
            <a:r>
              <a:rPr lang="es-ES" sz="2200" dirty="0" smtClean="0">
                <a:latin typeface="Arial" pitchFamily="34" charset="0"/>
                <a:ea typeface="+mj-ea"/>
                <a:cs typeface="Arial" pitchFamily="34" charset="0"/>
              </a:rPr>
              <a:t>/litro</a:t>
            </a:r>
            <a:endParaRPr lang="es-ES" sz="2200" baseline="-250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556903" y="1988841"/>
            <a:ext cx="7263569" cy="1472502"/>
            <a:chOff x="1665548" y="3049655"/>
            <a:chExt cx="7263569" cy="1472502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477" y="3049655"/>
              <a:ext cx="1849287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1 Título"/>
            <p:cNvSpPr txBox="1">
              <a:spLocks/>
            </p:cNvSpPr>
            <p:nvPr/>
          </p:nvSpPr>
          <p:spPr bwMode="auto">
            <a:xfrm>
              <a:off x="5868144" y="3245668"/>
              <a:ext cx="3060973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es-ES" sz="2200" dirty="0" smtClean="0"/>
                <a:t> = 0,35 </a:t>
              </a:r>
              <a:r>
                <a:rPr lang="es-ES" sz="2200" dirty="0" err="1" smtClean="0"/>
                <a:t>kWh</a:t>
              </a:r>
              <a:r>
                <a:rPr lang="es-ES" sz="2200" dirty="0" smtClean="0"/>
                <a:t>/litro</a:t>
              </a:r>
              <a:endParaRPr lang="es-ES" sz="2200" dirty="0"/>
            </a:p>
          </p:txBody>
        </p:sp>
        <p:sp>
          <p:nvSpPr>
            <p:cNvPr id="32" name="1 Título"/>
            <p:cNvSpPr txBox="1">
              <a:spLocks/>
            </p:cNvSpPr>
            <p:nvPr/>
          </p:nvSpPr>
          <p:spPr bwMode="auto">
            <a:xfrm>
              <a:off x="3024461" y="3356992"/>
              <a:ext cx="1080120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r>
                <a:rPr lang="es-ES" sz="2800" dirty="0" smtClean="0"/>
                <a:t>+</a:t>
              </a:r>
              <a:endParaRPr lang="es-ES" sz="2800" dirty="0"/>
            </a:p>
          </p:txBody>
        </p:sp>
        <p:pic>
          <p:nvPicPr>
            <p:cNvPr id="2050" name="Picture 2" descr="C:\Users\ry10861\Desktop\CHARLA Transp. Ferrov. FIUBA\image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6668">
              <a:off x="1665548" y="3121662"/>
              <a:ext cx="1471993" cy="140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950592" y="889062"/>
            <a:ext cx="6390305" cy="615380"/>
            <a:chOff x="395536" y="2420888"/>
            <a:chExt cx="6390305" cy="615380"/>
          </a:xfrm>
        </p:grpSpPr>
        <p:sp>
          <p:nvSpPr>
            <p:cNvPr id="28" name="1 Título"/>
            <p:cNvSpPr txBox="1">
              <a:spLocks/>
            </p:cNvSpPr>
            <p:nvPr/>
          </p:nvSpPr>
          <p:spPr bwMode="auto">
            <a:xfrm>
              <a:off x="4133645" y="2420888"/>
              <a:ext cx="2652196" cy="61538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r>
                <a:rPr lang="es-ES" sz="2200" dirty="0" smtClean="0"/>
                <a:t>0,65 </a:t>
              </a:r>
              <a:r>
                <a:rPr lang="es-ES" sz="2200" dirty="0" err="1" smtClean="0"/>
                <a:t>kWh</a:t>
              </a:r>
              <a:r>
                <a:rPr lang="es-ES" sz="2200" dirty="0" smtClean="0"/>
                <a:t>/litro</a:t>
              </a:r>
              <a:endParaRPr lang="es-ES" sz="2200" dirty="0"/>
            </a:p>
          </p:txBody>
        </p:sp>
        <p:sp>
          <p:nvSpPr>
            <p:cNvPr id="20" name="1 Título"/>
            <p:cNvSpPr txBox="1">
              <a:spLocks/>
            </p:cNvSpPr>
            <p:nvPr/>
          </p:nvSpPr>
          <p:spPr bwMode="auto">
            <a:xfrm>
              <a:off x="395536" y="2420888"/>
              <a:ext cx="3600400" cy="615380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400" dirty="0" smtClean="0">
                  <a:latin typeface="Arial" pitchFamily="34" charset="0"/>
                  <a:ea typeface="+mj-ea"/>
                  <a:cs typeface="Arial" pitchFamily="34" charset="0"/>
                </a:rPr>
                <a:t>Hidrógeno @ 350 bar</a:t>
              </a:r>
              <a:endParaRPr lang="es-ES" sz="24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23528" y="4934544"/>
            <a:ext cx="7344816" cy="1446784"/>
            <a:chOff x="323528" y="4757836"/>
            <a:chExt cx="7344816" cy="1446784"/>
          </a:xfrm>
        </p:grpSpPr>
        <p:sp>
          <p:nvSpPr>
            <p:cNvPr id="22" name="1 Título"/>
            <p:cNvSpPr txBox="1">
              <a:spLocks/>
            </p:cNvSpPr>
            <p:nvPr/>
          </p:nvSpPr>
          <p:spPr bwMode="auto">
            <a:xfrm>
              <a:off x="4139952" y="4757836"/>
              <a:ext cx="3528392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es-ES" dirty="0" smtClean="0"/>
                <a:t>0,25 </a:t>
              </a:r>
              <a:r>
                <a:rPr lang="es-ES" dirty="0" err="1" smtClean="0"/>
                <a:t>kWh</a:t>
              </a:r>
              <a:r>
                <a:rPr lang="es-ES" dirty="0" smtClean="0"/>
                <a:t>/litro</a:t>
              </a:r>
              <a:endParaRPr lang="es-ES" dirty="0"/>
            </a:p>
          </p:txBody>
        </p:sp>
        <p:sp>
          <p:nvSpPr>
            <p:cNvPr id="24" name="1 Título"/>
            <p:cNvSpPr txBox="1">
              <a:spLocks/>
            </p:cNvSpPr>
            <p:nvPr/>
          </p:nvSpPr>
          <p:spPr bwMode="auto">
            <a:xfrm>
              <a:off x="323528" y="5517232"/>
              <a:ext cx="3600400" cy="648072"/>
            </a:xfrm>
            <a:prstGeom prst="roundRect">
              <a:avLst>
                <a:gd name="adj" fmla="val 11170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Baterías de Flujo (hoy)</a:t>
              </a:r>
              <a:endParaRPr lang="es-ES" sz="2200" baseline="-250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5" name="1 Título"/>
            <p:cNvSpPr txBox="1">
              <a:spLocks/>
            </p:cNvSpPr>
            <p:nvPr/>
          </p:nvSpPr>
          <p:spPr bwMode="auto">
            <a:xfrm>
              <a:off x="4139952" y="5517232"/>
              <a:ext cx="3168352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es-ES" dirty="0" smtClean="0"/>
                <a:t>0,16 </a:t>
              </a:r>
              <a:r>
                <a:rPr lang="es-ES" dirty="0" err="1" smtClean="0"/>
                <a:t>kWh</a:t>
              </a:r>
              <a:r>
                <a:rPr lang="es-ES" dirty="0" smtClean="0"/>
                <a:t>/litro</a:t>
              </a:r>
              <a:endParaRPr lang="es-ES" dirty="0"/>
            </a:p>
          </p:txBody>
        </p:sp>
        <p:sp>
          <p:nvSpPr>
            <p:cNvPr id="18" name="1 Título"/>
            <p:cNvSpPr txBox="1">
              <a:spLocks/>
            </p:cNvSpPr>
            <p:nvPr/>
          </p:nvSpPr>
          <p:spPr bwMode="auto">
            <a:xfrm>
              <a:off x="323528" y="4757836"/>
              <a:ext cx="3600400" cy="648072"/>
            </a:xfrm>
            <a:prstGeom prst="roundRect">
              <a:avLst>
                <a:gd name="adj" fmla="val 1117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Baterías LiFePO</a:t>
              </a:r>
              <a:r>
                <a:rPr lang="es-ES" sz="2200" baseline="-25000" dirty="0" smtClean="0">
                  <a:latin typeface="Arial" pitchFamily="34" charset="0"/>
                  <a:ea typeface="+mj-ea"/>
                  <a:cs typeface="Arial" pitchFamily="34" charset="0"/>
                </a:rPr>
                <a:t>4 </a:t>
              </a:r>
              <a:r>
                <a:rPr lang="es-ES" sz="2200" dirty="0" smtClean="0">
                  <a:latin typeface="Arial" pitchFamily="34" charset="0"/>
                  <a:ea typeface="+mj-ea"/>
                  <a:cs typeface="Arial" pitchFamily="34" charset="0"/>
                </a:rPr>
                <a:t> (hoy)</a:t>
              </a:r>
              <a:endParaRPr lang="es-ES" sz="2200" baseline="-2500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30" name="29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4" name="Shape 51"/>
          <p:cNvSpPr txBox="1"/>
          <p:nvPr/>
        </p:nvSpPr>
        <p:spPr>
          <a:xfrm>
            <a:off x="1" y="0"/>
            <a:ext cx="9143999" cy="7647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Otro problema del Hidrógeno:  la densidad de energía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5496" y="1556792"/>
            <a:ext cx="4371480" cy="687388"/>
          </a:xfrm>
          <a:prstGeom prst="round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anchor="ctr"/>
          <a:lstStyle>
            <a:defPPr>
              <a:defRPr lang="es-ES"/>
            </a:defPPr>
            <a:lvl1pPr algn="ctr">
              <a:defRPr sz="2400"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l"/>
            <a:r>
              <a:rPr lang="es-ES" sz="2200" dirty="0" smtClean="0"/>
              <a:t> </a:t>
            </a:r>
            <a:r>
              <a:rPr lang="es-ES" sz="2200" dirty="0" smtClean="0"/>
              <a:t>Pero, a nivel sistema:</a:t>
            </a:r>
            <a:endParaRPr lang="es-ES" sz="2200" dirty="0"/>
          </a:p>
        </p:txBody>
      </p:sp>
      <p:grpSp>
        <p:nvGrpSpPr>
          <p:cNvPr id="7" name="6 Grupo"/>
          <p:cNvGrpSpPr/>
          <p:nvPr/>
        </p:nvGrpSpPr>
        <p:grpSpPr>
          <a:xfrm>
            <a:off x="2915816" y="3349559"/>
            <a:ext cx="6085309" cy="1476130"/>
            <a:chOff x="2915816" y="3349559"/>
            <a:chExt cx="6085309" cy="1476130"/>
          </a:xfrm>
        </p:grpSpPr>
        <p:sp>
          <p:nvSpPr>
            <p:cNvPr id="31" name="1 Título"/>
            <p:cNvSpPr txBox="1">
              <a:spLocks/>
            </p:cNvSpPr>
            <p:nvPr/>
          </p:nvSpPr>
          <p:spPr bwMode="auto">
            <a:xfrm>
              <a:off x="5687491" y="3461692"/>
              <a:ext cx="3313634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es-ES" sz="2200" dirty="0" smtClean="0"/>
                <a:t> </a:t>
              </a:r>
              <a:r>
                <a:rPr lang="es-ES" sz="2200" dirty="0" smtClean="0"/>
                <a:t>=&lt; 0,20 </a:t>
              </a:r>
              <a:r>
                <a:rPr lang="es-ES" sz="2200" dirty="0" err="1" smtClean="0"/>
                <a:t>kWh</a:t>
              </a:r>
              <a:r>
                <a:rPr lang="es-ES" sz="2200" dirty="0" smtClean="0"/>
                <a:t>/litro</a:t>
              </a:r>
              <a:endParaRPr lang="es-ES" sz="2200" dirty="0"/>
            </a:p>
          </p:txBody>
        </p:sp>
        <p:sp>
          <p:nvSpPr>
            <p:cNvPr id="33" name="1 Título"/>
            <p:cNvSpPr txBox="1">
              <a:spLocks/>
            </p:cNvSpPr>
            <p:nvPr/>
          </p:nvSpPr>
          <p:spPr bwMode="auto">
            <a:xfrm>
              <a:off x="2915816" y="3460883"/>
              <a:ext cx="1080120" cy="687388"/>
            </a:xfrm>
            <a:prstGeom prst="round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rIns="36000" anchor="ctr"/>
            <a:lstStyle>
              <a:defPPr>
                <a:defRPr lang="es-ES"/>
              </a:defPPr>
              <a:lvl1pPr algn="ctr">
                <a:defRPr sz="2400">
                  <a:latin typeface="Consolas" panose="020B0609020204030204" pitchFamily="49" charset="0"/>
                  <a:ea typeface="+mj-ea"/>
                  <a:cs typeface="Consolas" panose="020B0609020204030204" pitchFamily="49" charset="0"/>
                </a:defRPr>
              </a:lvl1pPr>
            </a:lstStyle>
            <a:p>
              <a:r>
                <a:rPr lang="es-ES" sz="2800" dirty="0" smtClean="0"/>
                <a:t>+</a:t>
              </a:r>
              <a:endParaRPr lang="es-ES" sz="2800" dirty="0"/>
            </a:p>
          </p:txBody>
        </p:sp>
        <p:pic>
          <p:nvPicPr>
            <p:cNvPr id="6" name="Picture 2" descr="E:\BACKUPS\PC ENARSA 2016\JUANPA 2016\AAVEA 2016\CHARLA MAGE 22-07-2016\mot-gasolina-ciclo_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349559"/>
              <a:ext cx="1617677" cy="147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34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41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5"/>
          <p:cNvSpPr txBox="1"/>
          <p:nvPr/>
        </p:nvSpPr>
        <p:spPr>
          <a:xfrm>
            <a:off x="323528" y="1124744"/>
            <a:ext cx="8496944" cy="8617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355600" lvl="2" indent="-27305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</a:pPr>
            <a:r>
              <a:rPr lang="es-AR" sz="2000" i="1" dirty="0" smtClean="0"/>
              <a:t>1) Habilitar y regular la </a:t>
            </a:r>
            <a:r>
              <a:rPr lang="es-AR" sz="2000" b="1" i="1" dirty="0" smtClean="0"/>
              <a:t>homologación</a:t>
            </a:r>
            <a:r>
              <a:rPr lang="es-AR" sz="2000" i="1" dirty="0" smtClean="0"/>
              <a:t> y </a:t>
            </a:r>
            <a:r>
              <a:rPr lang="es-AR" sz="2000" b="1" i="1" dirty="0" smtClean="0"/>
              <a:t> patentamiento de VE </a:t>
            </a:r>
            <a:r>
              <a:rPr lang="es-AR" sz="2000" i="1" dirty="0" smtClean="0"/>
              <a:t>con requisitos de </a:t>
            </a:r>
            <a:r>
              <a:rPr lang="es-AR" sz="2000" b="1" i="1" dirty="0" smtClean="0"/>
              <a:t>seguridad eléctrica y vial</a:t>
            </a:r>
            <a:endParaRPr lang="x-none" sz="2000" b="1" i="1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65"/>
          <p:cNvSpPr txBox="1"/>
          <p:nvPr/>
        </p:nvSpPr>
        <p:spPr>
          <a:xfrm>
            <a:off x="323528" y="2149548"/>
            <a:ext cx="8496944" cy="4485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355600" lvl="2" indent="-27305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</a:pPr>
            <a:r>
              <a:rPr lang="es-AR" sz="2000" i="1" dirty="0" smtClean="0"/>
              <a:t>2) Habilitar y regular el otorgamiento de </a:t>
            </a:r>
            <a:r>
              <a:rPr lang="es-AR" sz="2000" b="1" i="1" dirty="0" smtClean="0"/>
              <a:t>Licencias de Conductor </a:t>
            </a:r>
            <a:r>
              <a:rPr lang="es-AR" sz="2000" i="1" dirty="0" smtClean="0"/>
              <a:t>para VE</a:t>
            </a:r>
            <a:endParaRPr lang="x-none" sz="2000" i="1">
              <a:sym typeface="Calibri"/>
            </a:endParaRPr>
          </a:p>
        </p:txBody>
      </p:sp>
      <p:sp>
        <p:nvSpPr>
          <p:cNvPr id="17" name="Shape 65"/>
          <p:cNvSpPr txBox="1"/>
          <p:nvPr/>
        </p:nvSpPr>
        <p:spPr>
          <a:xfrm>
            <a:off x="323528" y="2761162"/>
            <a:ext cx="8496944" cy="7177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91425" tIns="45700" rIns="91425" bIns="45700" anchor="ctr" anchorCtr="0">
            <a:noAutofit/>
          </a:bodyPr>
          <a:lstStyle/>
          <a:p>
            <a:pPr marL="355600" lvl="2" indent="-273050">
              <a:buClr>
                <a:schemeClr val="dk1"/>
              </a:buClr>
              <a:buSzPct val="101851"/>
            </a:pPr>
            <a:r>
              <a:rPr lang="es-AR" sz="2000" i="1" dirty="0"/>
              <a:t>3</a:t>
            </a:r>
            <a:r>
              <a:rPr lang="es-AR" sz="2000" i="1" dirty="0" smtClean="0"/>
              <a:t>) Regular las </a:t>
            </a:r>
            <a:r>
              <a:rPr lang="es-AR" sz="2000" b="1" i="1" dirty="0" smtClean="0"/>
              <a:t>instalaciones eléctricas asociadas </a:t>
            </a:r>
            <a:r>
              <a:rPr lang="es-AR" sz="2000" i="1" dirty="0" smtClean="0"/>
              <a:t>a los VE (estaciones de carga) </a:t>
            </a:r>
          </a:p>
          <a:p>
            <a:pPr marL="355600" lvl="2" indent="-273050">
              <a:buClr>
                <a:schemeClr val="dk1"/>
              </a:buClr>
              <a:buSzPct val="101851"/>
            </a:pPr>
            <a:r>
              <a:rPr lang="es-AR" sz="2000" i="1" dirty="0" smtClean="0"/>
              <a:t>     compatibilizar y beneficiar a la red eléctrica del S.A.D.I.</a:t>
            </a:r>
            <a:endParaRPr lang="x-none" sz="2000" i="1" dirty="0" smtClean="0">
              <a:sym typeface="Calibri"/>
            </a:endParaRPr>
          </a:p>
        </p:txBody>
      </p:sp>
      <p:sp>
        <p:nvSpPr>
          <p:cNvPr id="18" name="Shape 65"/>
          <p:cNvSpPr txBox="1"/>
          <p:nvPr/>
        </p:nvSpPr>
        <p:spPr>
          <a:xfrm>
            <a:off x="323528" y="3641950"/>
            <a:ext cx="8496944" cy="4770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355600" lvl="2" indent="-27305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</a:pPr>
            <a:r>
              <a:rPr lang="es-AR" sz="2000" i="1" dirty="0"/>
              <a:t>4</a:t>
            </a:r>
            <a:r>
              <a:rPr lang="es-AR" sz="2000" i="1" dirty="0" smtClean="0"/>
              <a:t>) Estimular y promover </a:t>
            </a:r>
            <a:r>
              <a:rPr lang="es-AR" sz="2000" b="1" i="1" dirty="0" smtClean="0"/>
              <a:t>la industria nacional </a:t>
            </a:r>
            <a:r>
              <a:rPr lang="es-AR" sz="2000" i="1" dirty="0" smtClean="0"/>
              <a:t>de los VE y sus asociadas </a:t>
            </a:r>
            <a:endParaRPr lang="x-none" sz="2000" i="1">
              <a:sym typeface="Calibri"/>
            </a:endParaRPr>
          </a:p>
        </p:txBody>
      </p:sp>
      <p:sp>
        <p:nvSpPr>
          <p:cNvPr id="19" name="Shape 65"/>
          <p:cNvSpPr txBox="1"/>
          <p:nvPr/>
        </p:nvSpPr>
        <p:spPr>
          <a:xfrm>
            <a:off x="323528" y="4282033"/>
            <a:ext cx="8496944" cy="4770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355600" lvl="2" indent="-273050">
              <a:lnSpc>
                <a:spcPct val="125000"/>
              </a:lnSpc>
              <a:spcBef>
                <a:spcPts val="1800"/>
              </a:spcBef>
              <a:buClr>
                <a:schemeClr val="dk1"/>
              </a:buClr>
              <a:buSzPct val="101851"/>
            </a:pPr>
            <a:r>
              <a:rPr lang="es-AR" sz="2000" i="1" dirty="0"/>
              <a:t>5</a:t>
            </a:r>
            <a:r>
              <a:rPr lang="es-AR" sz="2000" i="1" dirty="0" smtClean="0"/>
              <a:t>) Promover </a:t>
            </a:r>
            <a:r>
              <a:rPr lang="es-AR" sz="2000" b="1" i="1" dirty="0" smtClean="0"/>
              <a:t>el uso y la creación de mercados </a:t>
            </a:r>
            <a:r>
              <a:rPr lang="es-AR" sz="2000" i="1" dirty="0" smtClean="0"/>
              <a:t>de los VE </a:t>
            </a:r>
            <a:endParaRPr lang="x-none" sz="2000" i="1">
              <a:sym typeface="Calibri"/>
            </a:endParaRPr>
          </a:p>
        </p:txBody>
      </p:sp>
      <p:sp>
        <p:nvSpPr>
          <p:cNvPr id="20" name="Shape 65"/>
          <p:cNvSpPr txBox="1"/>
          <p:nvPr/>
        </p:nvSpPr>
        <p:spPr>
          <a:xfrm>
            <a:off x="323528" y="4922116"/>
            <a:ext cx="8496944" cy="6480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91425" tIns="45700" rIns="91425" bIns="45700" anchor="ctr" anchorCtr="0">
            <a:noAutofit/>
          </a:bodyPr>
          <a:lstStyle/>
          <a:p>
            <a:pPr marL="355600" lvl="2" indent="-273050">
              <a:buClr>
                <a:schemeClr val="dk1"/>
              </a:buClr>
              <a:buSzPct val="101851"/>
            </a:pPr>
            <a:r>
              <a:rPr lang="es-AR" sz="2000" i="1" dirty="0"/>
              <a:t>6</a:t>
            </a:r>
            <a:r>
              <a:rPr lang="es-AR" sz="2000" i="1" dirty="0" smtClean="0"/>
              <a:t>) Promover la industria nacional de </a:t>
            </a:r>
            <a:r>
              <a:rPr lang="es-AR" sz="2000" b="1" i="1" dirty="0" smtClean="0"/>
              <a:t>baterías de litio</a:t>
            </a:r>
            <a:r>
              <a:rPr lang="es-AR" sz="2000" i="1" dirty="0" smtClean="0"/>
              <a:t>, declarar a esta industria</a:t>
            </a:r>
          </a:p>
          <a:p>
            <a:pPr marL="355600" lvl="2" indent="-273050">
              <a:buClr>
                <a:schemeClr val="dk1"/>
              </a:buClr>
              <a:buSzPct val="101851"/>
            </a:pPr>
            <a:r>
              <a:rPr lang="es-AR" sz="2000" i="1" dirty="0" smtClean="0"/>
              <a:t>     </a:t>
            </a:r>
            <a:r>
              <a:rPr lang="es-AR" sz="2000" b="1" i="1" dirty="0" smtClean="0"/>
              <a:t>de interés nacional</a:t>
            </a:r>
            <a:r>
              <a:rPr lang="es-AR" sz="2000" i="1" dirty="0" smtClean="0"/>
              <a:t>.</a:t>
            </a:r>
            <a:endParaRPr lang="x-none" sz="2000" i="1">
              <a:sym typeface="Calibri"/>
            </a:endParaRPr>
          </a:p>
        </p:txBody>
      </p:sp>
      <p:sp>
        <p:nvSpPr>
          <p:cNvPr id="21" name="Shape 51"/>
          <p:cNvSpPr txBox="1"/>
          <p:nvPr/>
        </p:nvSpPr>
        <p:spPr>
          <a:xfrm>
            <a:off x="0" y="0"/>
            <a:ext cx="9143999" cy="792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Argentina necesita Leyes de Movilidad Eléctrica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65"/>
          <p:cNvSpPr txBox="1"/>
          <p:nvPr/>
        </p:nvSpPr>
        <p:spPr>
          <a:xfrm>
            <a:off x="323528" y="5733256"/>
            <a:ext cx="8496944" cy="5040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91425" tIns="45700" rIns="91425" bIns="45700" anchor="ctr" anchorCtr="0">
            <a:noAutofit/>
          </a:bodyPr>
          <a:lstStyle/>
          <a:p>
            <a:pPr marL="355600" lvl="2" indent="-273050">
              <a:buClr>
                <a:schemeClr val="dk1"/>
              </a:buClr>
              <a:buSzPct val="101851"/>
            </a:pPr>
            <a:r>
              <a:rPr lang="es-AR" sz="2000" i="1" dirty="0"/>
              <a:t>7</a:t>
            </a:r>
            <a:r>
              <a:rPr lang="es-AR" sz="2000" i="1" dirty="0" smtClean="0"/>
              <a:t>)  Regular la </a:t>
            </a:r>
            <a:r>
              <a:rPr lang="es-AR" sz="2000" b="1" i="1" dirty="0" smtClean="0"/>
              <a:t>disposición y reciclado de residuos </a:t>
            </a:r>
            <a:r>
              <a:rPr lang="es-AR" sz="2000" i="1" dirty="0" smtClean="0"/>
              <a:t>(electrónicos, baterías, etc.)</a:t>
            </a:r>
            <a:endParaRPr lang="x-none" sz="2000" i="1">
              <a:sym typeface="Calibri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42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247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6" y="692696"/>
            <a:ext cx="229393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5" name="6 Rectángulo"/>
          <p:cNvSpPr>
            <a:spLocks noChangeArrowheads="1"/>
          </p:cNvSpPr>
          <p:nvPr/>
        </p:nvSpPr>
        <p:spPr bwMode="auto">
          <a:xfrm>
            <a:off x="107504" y="188640"/>
            <a:ext cx="8971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AR" altLang="es-AR" sz="2400" b="1" i="1" dirty="0">
                <a:solidFill>
                  <a:srgbClr val="005250"/>
                </a:solidFill>
              </a:rPr>
              <a:t>Asociación Argentina de Vehículos Eléctricos y Alternativos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467544" y="2978721"/>
            <a:ext cx="3521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AR" altLang="es-AR" sz="3200" b="1" dirty="0">
                <a:solidFill>
                  <a:srgbClr val="005250"/>
                </a:solidFill>
              </a:rPr>
              <a:t>www.AAVEA.org</a:t>
            </a:r>
            <a:r>
              <a:rPr lang="es-AR" altLang="es-AR" sz="2800" b="1" dirty="0">
                <a:solidFill>
                  <a:srgbClr val="005250"/>
                </a:solidFill>
              </a:rPr>
              <a:t> </a:t>
            </a:r>
          </a:p>
        </p:txBody>
      </p:sp>
      <p:sp>
        <p:nvSpPr>
          <p:cNvPr id="9" name="Shape 65"/>
          <p:cNvSpPr txBox="1">
            <a:spLocks noChangeArrowheads="1"/>
          </p:cNvSpPr>
          <p:nvPr/>
        </p:nvSpPr>
        <p:spPr bwMode="auto">
          <a:xfrm>
            <a:off x="3590925" y="764704"/>
            <a:ext cx="502443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778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 eaLnBrk="1" hangingPunct="1">
              <a:lnSpc>
                <a:spcPct val="125000"/>
              </a:lnSpc>
              <a:spcBef>
                <a:spcPts val="1800"/>
              </a:spcBef>
              <a:buClr>
                <a:srgbClr val="000000"/>
              </a:buClr>
              <a:buSzPct val="102000"/>
            </a:pPr>
            <a:r>
              <a:rPr lang="es-AR" altLang="es-AR" b="1" dirty="0"/>
              <a:t>Promover</a:t>
            </a:r>
            <a:r>
              <a:rPr lang="es-AR" altLang="es-AR" dirty="0"/>
              <a:t> el uso y la adopción generalizada de los Vehículos Eléctricos y Alternativos, </a:t>
            </a:r>
            <a:r>
              <a:rPr lang="es-AR" altLang="es-AR" b="1" dirty="0"/>
              <a:t>dado que ahorran energía y emisiones</a:t>
            </a:r>
            <a:r>
              <a:rPr lang="es-AR" altLang="es-AR" dirty="0"/>
              <a:t>, promoviendo la </a:t>
            </a:r>
            <a:r>
              <a:rPr lang="es-AR" altLang="es-AR" b="1" dirty="0"/>
              <a:t>industria nacional </a:t>
            </a:r>
            <a:r>
              <a:rPr lang="es-AR" altLang="es-AR" dirty="0"/>
              <a:t>de estos Vehículos, y sus instalaciones auxiliares,  en particular de las </a:t>
            </a:r>
            <a:r>
              <a:rPr lang="es-AR" altLang="es-AR" b="1" dirty="0"/>
              <a:t>baterías de litio</a:t>
            </a:r>
            <a:endParaRPr lang="es-AR" altLang="es-AR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13" name="Picture 7" descr="C:\Documents and Settings\juanpa\Escritorio\Conferencia UNSAM 30-08-12\IMAGENES\ArcBravoLogo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4615" y="4403393"/>
            <a:ext cx="1980220" cy="1270701"/>
          </a:xfrm>
          <a:prstGeom prst="rect">
            <a:avLst/>
          </a:prstGeom>
          <a:noFill/>
        </p:spPr>
      </p:pic>
      <p:pic>
        <p:nvPicPr>
          <p:cNvPr id="14" name="Picture 5" descr="C:\Documents and Settings\juanpa\Escritorio\Conferencia UNSAM 30-08-12\IMAGENES\melex index_r2_c3_f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848" y="5224314"/>
            <a:ext cx="2376384" cy="580950"/>
          </a:xfrm>
          <a:prstGeom prst="rect">
            <a:avLst/>
          </a:prstGeom>
          <a:noFill/>
        </p:spPr>
      </p:pic>
      <p:pic>
        <p:nvPicPr>
          <p:cNvPr id="17" name="Picture 3" descr="C:\Documents and Settings\juanpa\Escritorio\Conferencia UNSAM 30-08-12\IMAGENES\EcoDrogen_Blog_400pix_02.gif"/>
          <p:cNvPicPr>
            <a:picLocks noChangeAspect="1" noChangeArrowheads="1"/>
          </p:cNvPicPr>
          <p:nvPr/>
        </p:nvPicPr>
        <p:blipFill>
          <a:blip r:embed="rId6" cstate="print"/>
          <a:srcRect r="28333" b="25641"/>
          <a:stretch>
            <a:fillRect/>
          </a:stretch>
        </p:blipFill>
        <p:spPr bwMode="auto">
          <a:xfrm>
            <a:off x="4788024" y="5945226"/>
            <a:ext cx="3767026" cy="508110"/>
          </a:xfrm>
          <a:prstGeom prst="rect">
            <a:avLst/>
          </a:prstGeom>
          <a:noFill/>
        </p:spPr>
      </p:pic>
      <p:pic>
        <p:nvPicPr>
          <p:cNvPr id="18" name="17 Imagen" descr="C:\Users\LUISBE~1\AppData\Local\Temp\SIPOD_LOGO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18603" r="18182" b="17670"/>
          <a:stretch/>
        </p:blipFill>
        <p:spPr bwMode="auto">
          <a:xfrm>
            <a:off x="179512" y="4653136"/>
            <a:ext cx="367240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http://club.emprear.org.ar/wp-content/uploads/2011/01/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163" y="3645024"/>
            <a:ext cx="3483781" cy="1037393"/>
          </a:xfrm>
          <a:prstGeom prst="rect">
            <a:avLst/>
          </a:prstGeom>
          <a:noFill/>
        </p:spPr>
      </p:pic>
      <p:sp>
        <p:nvSpPr>
          <p:cNvPr id="23" name="22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1026" name="Picture 2" descr="E:\BACKUPS\PC ENARSA 2016\JUANPA 2016\AAVEA 2016\CHARLA MAGE 22-07-2016\logo_VZH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3466"/>
          <a:stretch/>
        </p:blipFill>
        <p:spPr bwMode="auto">
          <a:xfrm>
            <a:off x="4499992" y="3212976"/>
            <a:ext cx="4374184" cy="8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1142604" y="5643870"/>
            <a:ext cx="2829261" cy="737458"/>
            <a:chOff x="88136" y="5348288"/>
            <a:chExt cx="2683664" cy="673000"/>
          </a:xfrm>
        </p:grpSpPr>
        <p:sp>
          <p:nvSpPr>
            <p:cNvPr id="3" name="2 Rectángulo"/>
            <p:cNvSpPr/>
            <p:nvPr/>
          </p:nvSpPr>
          <p:spPr>
            <a:xfrm>
              <a:off x="88136" y="5348288"/>
              <a:ext cx="2683664" cy="673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1027" name="Picture 3" descr="E:\BACKUPS\PC ENARSA 2016\JUANPA 2016\AAVEA 2016\CHARLA MAGE 22-07-2016\logo-ser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36" y="5348288"/>
              <a:ext cx="2653173" cy="67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E:\BACKUPS\PC ENARSA 2016\JUANPA 2016\AAVEA 2016\CHARLA MAGE 22-07-2016\emov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92" y="4365104"/>
            <a:ext cx="2013217" cy="6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43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651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Perspectivas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80975" y="3349030"/>
            <a:ext cx="8783513" cy="2312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3E9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algn="ctr">
              <a:defRPr/>
            </a:pPr>
            <a:r>
              <a:rPr lang="es-AR" sz="2400" dirty="0">
                <a:solidFill>
                  <a:schemeClr val="tx1"/>
                </a:solidFill>
              </a:rPr>
              <a:t>El futuro de la </a:t>
            </a:r>
            <a:r>
              <a:rPr lang="es-AR" sz="2400" b="1" dirty="0">
                <a:solidFill>
                  <a:schemeClr val="tx1"/>
                </a:solidFill>
              </a:rPr>
              <a:t>movilidad eléctrica</a:t>
            </a:r>
            <a:r>
              <a:rPr lang="es-AR" sz="2400" dirty="0">
                <a:solidFill>
                  <a:schemeClr val="tx1"/>
                </a:solidFill>
              </a:rPr>
              <a:t> a corto y mediano plazo, </a:t>
            </a:r>
          </a:p>
          <a:p>
            <a:pPr algn="ctr">
              <a:defRPr/>
            </a:pPr>
            <a:r>
              <a:rPr lang="es-AR" sz="2400" dirty="0">
                <a:solidFill>
                  <a:schemeClr val="tx1"/>
                </a:solidFill>
              </a:rPr>
              <a:t>tendrá cada vez mayor efecto positivo en la </a:t>
            </a:r>
            <a:r>
              <a:rPr lang="es-AR" sz="2400" b="1" dirty="0">
                <a:solidFill>
                  <a:schemeClr val="tx1"/>
                </a:solidFill>
              </a:rPr>
              <a:t>matriz energética</a:t>
            </a:r>
            <a:r>
              <a:rPr lang="es-AR" sz="2400" dirty="0">
                <a:solidFill>
                  <a:schemeClr val="tx1"/>
                </a:solidFill>
              </a:rPr>
              <a:t>, </a:t>
            </a:r>
          </a:p>
          <a:p>
            <a:pPr algn="ctr">
              <a:defRPr/>
            </a:pPr>
            <a:r>
              <a:rPr lang="es-AR" sz="2400" dirty="0">
                <a:solidFill>
                  <a:schemeClr val="tx1"/>
                </a:solidFill>
              </a:rPr>
              <a:t>dada su </a:t>
            </a:r>
            <a:r>
              <a:rPr lang="es-AR" sz="2400" b="1" dirty="0">
                <a:solidFill>
                  <a:schemeClr val="tx1"/>
                </a:solidFill>
              </a:rPr>
              <a:t>alta eficiencia</a:t>
            </a:r>
            <a:r>
              <a:rPr lang="es-AR" sz="2400" dirty="0">
                <a:solidFill>
                  <a:schemeClr val="tx1"/>
                </a:solidFill>
              </a:rPr>
              <a:t> y su capacidad de </a:t>
            </a:r>
          </a:p>
          <a:p>
            <a:pPr algn="ctr">
              <a:defRPr/>
            </a:pPr>
            <a:r>
              <a:rPr lang="es-AR" sz="2400" b="1" dirty="0">
                <a:solidFill>
                  <a:schemeClr val="tx1"/>
                </a:solidFill>
              </a:rPr>
              <a:t>almacenar energías renovables directamente</a:t>
            </a:r>
          </a:p>
        </p:txBody>
      </p:sp>
      <p:pic>
        <p:nvPicPr>
          <p:cNvPr id="9" name="Picture 14" descr="C:\Users\RY10861\Desktop\CHARLA ENTRE RIOS 06-05-2014\Phillips_Chevrolet's_Solar_Charging_Station_for_Electric_Vehicles.JP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98277"/>
            <a:ext cx="8793163" cy="217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1" name="10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44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944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Qué tenemos que hacer…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 descr="C:\Users\ry10861\Desktop\JUANPA\AAVEA\DISEÑO\FOTOS\nissan-leaf-auto-electri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66372"/>
            <a:ext cx="3130699" cy="208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3074" name="Picture 2" descr="E:\BACKUPS\PC ENARSA 2016\JUANPA 2016\AAVEA 2016\CHARLA MAGE 22-07-2016\Sero_Electr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764704"/>
            <a:ext cx="3053993" cy="21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45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6" name="Picture 2" descr="C:\Users\ry10861\Desktop\JUANPA\AAVEA\DISEÑO\AAVEA_sello_FINAL_recorta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65" y="741057"/>
            <a:ext cx="2139839" cy="21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BACKUPS\PC ENARSA 2016\JUANPA 2016\AAVEA 2016\CHARLA MAGE 22-07-2016\emov-productos-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41057"/>
            <a:ext cx="3680009" cy="21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79510" y="5517232"/>
            <a:ext cx="8747325" cy="93610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06675" indent="-368300">
              <a:buFont typeface="Arial" panose="020B0604020202020204" pitchFamily="34" charset="0"/>
              <a:buChar char="•"/>
            </a:pPr>
            <a:r>
              <a:rPr lang="es-AR" sz="2400" b="1" dirty="0" smtClean="0">
                <a:solidFill>
                  <a:schemeClr val="accent5">
                    <a:lumMod val="50000"/>
                  </a:schemeClr>
                </a:solidFill>
              </a:rPr>
              <a:t>www.AAVEA.org   </a:t>
            </a:r>
            <a:r>
              <a:rPr lang="es-A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  </a:t>
            </a:r>
            <a:r>
              <a:rPr lang="es-A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Biblioteca</a:t>
            </a:r>
          </a:p>
          <a:p>
            <a:pPr marL="2606675" indent="-368300">
              <a:buFont typeface="Arial" panose="020B0604020202020204" pitchFamily="34" charset="0"/>
              <a:buChar char="•"/>
            </a:pPr>
            <a:r>
              <a:rPr lang="es-AR" sz="2400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AAVEA en </a:t>
            </a:r>
            <a:r>
              <a:rPr lang="es-AR" sz="2400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facebook</a:t>
            </a:r>
            <a:r>
              <a:rPr lang="es-AR" sz="2000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endParaRPr lang="es-A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1" y="2996952"/>
            <a:ext cx="5328593" cy="2418493"/>
          </a:xfrm>
          <a:prstGeom prst="rect">
            <a:avLst/>
          </a:prstGeom>
          <a:solidFill>
            <a:srgbClr val="FFBC01"/>
          </a:solidFill>
          <a:ln w="12700">
            <a:solidFill>
              <a:srgbClr val="3E9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algn="ctr">
              <a:defRPr/>
            </a:pPr>
            <a:r>
              <a:rPr lang="es-AR" sz="2400" dirty="0">
                <a:solidFill>
                  <a:schemeClr val="tx1"/>
                </a:solidFill>
              </a:rPr>
              <a:t>Argentina </a:t>
            </a:r>
            <a:r>
              <a:rPr lang="es-AR" sz="2400" dirty="0" smtClean="0">
                <a:solidFill>
                  <a:schemeClr val="tx1"/>
                </a:solidFill>
              </a:rPr>
              <a:t>necesita </a:t>
            </a:r>
            <a:r>
              <a:rPr lang="es-AR" sz="2400" b="1" dirty="0">
                <a:solidFill>
                  <a:schemeClr val="tx1"/>
                </a:solidFill>
              </a:rPr>
              <a:t>actualizar </a:t>
            </a:r>
            <a:r>
              <a:rPr lang="es-AR" sz="2400" b="1" dirty="0" smtClean="0">
                <a:solidFill>
                  <a:schemeClr val="tx1"/>
                </a:solidFill>
              </a:rPr>
              <a:t>sus Normativas y Leyes</a:t>
            </a:r>
            <a:r>
              <a:rPr lang="es-AR" sz="2400" dirty="0" smtClean="0">
                <a:solidFill>
                  <a:schemeClr val="tx1"/>
                </a:solidFill>
              </a:rPr>
              <a:t> para</a:t>
            </a:r>
            <a:r>
              <a:rPr lang="es-AR" sz="2400" b="1" dirty="0" smtClean="0">
                <a:solidFill>
                  <a:schemeClr val="tx1"/>
                </a:solidFill>
              </a:rPr>
              <a:t> promover</a:t>
            </a:r>
            <a:r>
              <a:rPr lang="es-AR" sz="2400" dirty="0" smtClean="0">
                <a:solidFill>
                  <a:schemeClr val="tx1"/>
                </a:solidFill>
              </a:rPr>
              <a:t> los </a:t>
            </a:r>
            <a:r>
              <a:rPr lang="es-AR" sz="2400" b="1" dirty="0" smtClean="0">
                <a:solidFill>
                  <a:schemeClr val="tx1"/>
                </a:solidFill>
              </a:rPr>
              <a:t>mercados</a:t>
            </a:r>
            <a:r>
              <a:rPr lang="es-AR" sz="2400" dirty="0" smtClean="0">
                <a:solidFill>
                  <a:schemeClr val="tx1"/>
                </a:solidFill>
              </a:rPr>
              <a:t> y la </a:t>
            </a:r>
            <a:r>
              <a:rPr lang="es-AR" sz="2400" b="1" dirty="0" smtClean="0">
                <a:solidFill>
                  <a:schemeClr val="tx1"/>
                </a:solidFill>
              </a:rPr>
              <a:t>industria local</a:t>
            </a:r>
            <a:r>
              <a:rPr lang="es-AR" sz="2400" dirty="0" smtClean="0">
                <a:solidFill>
                  <a:schemeClr val="tx1"/>
                </a:solidFill>
              </a:rPr>
              <a:t> de </a:t>
            </a:r>
            <a:r>
              <a:rPr lang="es-AR" sz="2400" b="1" dirty="0">
                <a:solidFill>
                  <a:schemeClr val="tx1"/>
                </a:solidFill>
              </a:rPr>
              <a:t>Vehículos </a:t>
            </a:r>
            <a:r>
              <a:rPr lang="es-AR" sz="2400" b="1" dirty="0" smtClean="0">
                <a:solidFill>
                  <a:schemeClr val="tx1"/>
                </a:solidFill>
              </a:rPr>
              <a:t>Eléctricos,  </a:t>
            </a:r>
            <a:r>
              <a:rPr lang="es-AR" sz="2400" dirty="0" smtClean="0">
                <a:solidFill>
                  <a:schemeClr val="tx1"/>
                </a:solidFill>
              </a:rPr>
              <a:t>como </a:t>
            </a:r>
            <a:r>
              <a:rPr lang="es-AR" sz="2400" dirty="0">
                <a:solidFill>
                  <a:schemeClr val="tx1"/>
                </a:solidFill>
              </a:rPr>
              <a:t>un modo efectivo y rápido para</a:t>
            </a:r>
            <a:r>
              <a:rPr lang="es-AR" sz="2400" b="1" dirty="0">
                <a:solidFill>
                  <a:schemeClr val="tx1"/>
                </a:solidFill>
              </a:rPr>
              <a:t> ahorrar </a:t>
            </a:r>
            <a:r>
              <a:rPr lang="es-AR" sz="2400" b="1" dirty="0" smtClean="0">
                <a:solidFill>
                  <a:schemeClr val="tx1"/>
                </a:solidFill>
              </a:rPr>
              <a:t>energía </a:t>
            </a:r>
          </a:p>
          <a:p>
            <a:pPr algn="ctr">
              <a:defRPr/>
            </a:pPr>
            <a:r>
              <a:rPr lang="es-AR" sz="2400" dirty="0" smtClean="0">
                <a:solidFill>
                  <a:schemeClr val="tx1"/>
                </a:solidFill>
              </a:rPr>
              <a:t>y </a:t>
            </a:r>
            <a:r>
              <a:rPr lang="es-AR" sz="2400" dirty="0">
                <a:solidFill>
                  <a:schemeClr val="tx1"/>
                </a:solidFill>
              </a:rPr>
              <a:t>aumentar </a:t>
            </a:r>
            <a:r>
              <a:rPr lang="es-AR" sz="2400" b="1" dirty="0">
                <a:solidFill>
                  <a:schemeClr val="tx1"/>
                </a:solidFill>
              </a:rPr>
              <a:t>calidad de vida</a:t>
            </a:r>
          </a:p>
        </p:txBody>
      </p:sp>
    </p:spTree>
    <p:extLst>
      <p:ext uri="{BB962C8B-B14F-4D97-AF65-F5344CB8AC3E}">
        <p14:creationId xmlns:p14="http://schemas.microsoft.com/office/powerpoint/2010/main" val="30957450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51"/>
          <p:cNvSpPr txBox="1"/>
          <p:nvPr/>
        </p:nvSpPr>
        <p:spPr>
          <a:xfrm>
            <a:off x="1" y="-27384"/>
            <a:ext cx="9143999" cy="7647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¿Cuánto de nuestra energía </a:t>
            </a:r>
            <a:r>
              <a:rPr lang="es-AR" sz="2800" b="1" i="1" dirty="0" smtClean="0">
                <a:latin typeface="Calibri"/>
                <a:ea typeface="Calibri"/>
                <a:cs typeface="Calibri"/>
                <a:sym typeface="Calibri"/>
              </a:rPr>
              <a:t>primaria</a:t>
            </a: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 es renovable?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19 Grupo"/>
          <p:cNvGrpSpPr>
            <a:grpSpLocks/>
          </p:cNvGrpSpPr>
          <p:nvPr/>
        </p:nvGrpSpPr>
        <p:grpSpPr bwMode="auto">
          <a:xfrm>
            <a:off x="6372200" y="2564904"/>
            <a:ext cx="2592288" cy="2016224"/>
            <a:chOff x="5256804" y="4510449"/>
            <a:chExt cx="2592290" cy="2813565"/>
          </a:xfrm>
        </p:grpSpPr>
        <p:sp>
          <p:nvSpPr>
            <p:cNvPr id="25" name="24 Cerrar llave"/>
            <p:cNvSpPr/>
            <p:nvPr/>
          </p:nvSpPr>
          <p:spPr>
            <a:xfrm>
              <a:off x="5256804" y="4510449"/>
              <a:ext cx="324321" cy="2813565"/>
            </a:xfrm>
            <a:prstGeom prst="rightBrace">
              <a:avLst>
                <a:gd name="adj1" fmla="val 15899"/>
                <a:gd name="adj2" fmla="val 5119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  <p:sp>
          <p:nvSpPr>
            <p:cNvPr id="26" name="25 Llamada de flecha a la izquierda"/>
            <p:cNvSpPr/>
            <p:nvPr/>
          </p:nvSpPr>
          <p:spPr>
            <a:xfrm>
              <a:off x="5688852" y="5314325"/>
              <a:ext cx="2160242" cy="1306298"/>
            </a:xfrm>
            <a:prstGeom prst="leftArrowCallout">
              <a:avLst>
                <a:gd name="adj1" fmla="val 23133"/>
                <a:gd name="adj2" fmla="val 32204"/>
                <a:gd name="adj3" fmla="val 25000"/>
                <a:gd name="adj4" fmla="val 77901"/>
              </a:avLst>
            </a:prstGeom>
            <a:solidFill>
              <a:srgbClr val="62FC2C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“Renovable”</a:t>
              </a:r>
              <a:endPara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11,5 </a:t>
              </a:r>
              <a:r>
                <a:rPr lang="es-MX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%</a:t>
              </a:r>
            </a:p>
          </p:txBody>
        </p:sp>
      </p:grpSp>
      <p:grpSp>
        <p:nvGrpSpPr>
          <p:cNvPr id="22" name="16 Grupo"/>
          <p:cNvGrpSpPr>
            <a:grpSpLocks/>
          </p:cNvGrpSpPr>
          <p:nvPr/>
        </p:nvGrpSpPr>
        <p:grpSpPr bwMode="auto">
          <a:xfrm>
            <a:off x="6418762" y="1484785"/>
            <a:ext cx="2545726" cy="1080120"/>
            <a:chOff x="5292828" y="2143637"/>
            <a:chExt cx="2545729" cy="1194792"/>
          </a:xfrm>
        </p:grpSpPr>
        <p:sp>
          <p:nvSpPr>
            <p:cNvPr id="23" name="22 Llamada de flecha a la izquierda"/>
            <p:cNvSpPr/>
            <p:nvPr/>
          </p:nvSpPr>
          <p:spPr bwMode="auto">
            <a:xfrm>
              <a:off x="5652869" y="2143637"/>
              <a:ext cx="2185688" cy="1145572"/>
            </a:xfrm>
            <a:prstGeom prst="leftArrowCallout">
              <a:avLst>
                <a:gd name="adj1" fmla="val 23133"/>
                <a:gd name="adj2" fmla="val 22055"/>
                <a:gd name="adj3" fmla="val 25000"/>
                <a:gd name="adj4" fmla="val 77901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 renovable</a:t>
              </a: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88,5 </a:t>
              </a:r>
              <a:r>
                <a:rPr lang="es-MX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%</a:t>
              </a:r>
            </a:p>
          </p:txBody>
        </p:sp>
        <p:sp>
          <p:nvSpPr>
            <p:cNvPr id="24" name="23 Cerrar llave"/>
            <p:cNvSpPr/>
            <p:nvPr/>
          </p:nvSpPr>
          <p:spPr bwMode="auto">
            <a:xfrm>
              <a:off x="5292828" y="2192857"/>
              <a:ext cx="252313" cy="1145572"/>
            </a:xfrm>
            <a:prstGeom prst="rightBrace">
              <a:avLst>
                <a:gd name="adj1" fmla="val 15899"/>
                <a:gd name="adj2" fmla="val 5119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  <p:sp>
        <p:nvSpPr>
          <p:cNvPr id="27" name="21 CuadroTexto"/>
          <p:cNvSpPr txBox="1">
            <a:spLocks noChangeArrowheads="1"/>
          </p:cNvSpPr>
          <p:nvPr/>
        </p:nvSpPr>
        <p:spPr bwMode="auto">
          <a:xfrm>
            <a:off x="323528" y="4869160"/>
            <a:ext cx="2700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AR" sz="1400" i="1" dirty="0" smtClean="0"/>
              <a:t>Fuente: Sec</a:t>
            </a:r>
            <a:r>
              <a:rPr lang="es-AR" sz="1400" i="1" dirty="0"/>
              <a:t>. de Energía -  </a:t>
            </a:r>
            <a:endParaRPr lang="es-AR" sz="1400" i="1" dirty="0" smtClean="0"/>
          </a:p>
          <a:p>
            <a:r>
              <a:rPr lang="es-AR" sz="1400" i="1" dirty="0" smtClean="0"/>
              <a:t>Balance </a:t>
            </a:r>
            <a:r>
              <a:rPr lang="es-AR" sz="1400" i="1" dirty="0"/>
              <a:t>Energético Nacional </a:t>
            </a:r>
            <a:r>
              <a:rPr lang="es-AR" sz="1400" i="1" dirty="0" smtClean="0"/>
              <a:t>2014</a:t>
            </a:r>
            <a:endParaRPr lang="es-AR" sz="1400" i="1" dirty="0"/>
          </a:p>
        </p:txBody>
      </p:sp>
      <p:sp>
        <p:nvSpPr>
          <p:cNvPr id="21" name="20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graphicFrame>
        <p:nvGraphicFramePr>
          <p:cNvPr id="31" name="30 Tabla"/>
          <p:cNvGraphicFramePr>
            <a:graphicFrameLocks noGrp="1"/>
          </p:cNvGraphicFramePr>
          <p:nvPr/>
        </p:nvGraphicFramePr>
        <p:xfrm>
          <a:off x="251520" y="980728"/>
          <a:ext cx="6047316" cy="4415528"/>
        </p:xfrm>
        <a:graphic>
          <a:graphicData uri="http://schemas.openxmlformats.org/drawingml/2006/table">
            <a:tbl>
              <a:tblPr/>
              <a:tblGrid>
                <a:gridCol w="2088958"/>
                <a:gridCol w="991158"/>
                <a:gridCol w="1090901"/>
                <a:gridCol w="888278"/>
                <a:gridCol w="988021"/>
              </a:tblGrid>
              <a:tr h="26028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Oferta Interna de Energía Primaria Argentina - Año 2014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69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kTEP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GWh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Gas Natural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44.157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513.189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52,42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Petróleo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27.183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315.920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32,27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Nuclear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1.690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19.641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2,01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Carbón Mineral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1.489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17.305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1,77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88,47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Energía Hidráulica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3.556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41.327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4,22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Leña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1.151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13.377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1,37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Bagazo de caña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1.155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13.420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1,37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Aceites vegetales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2.816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32.731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3,34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Alcoholes vegetales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4.147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0,42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Eólica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3.123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0,32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Solar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FE82"/>
                    </a:solidFill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Otros Primarios 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408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4.742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0,48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11,53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E82"/>
                    </a:solidFill>
                  </a:tcPr>
                </a:tc>
              </a:tr>
              <a:tr h="269924"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84.231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978.938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100,00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34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AR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97" marR="8897" marT="88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AR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97" marR="8897" marT="88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AR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97" marR="8897" marT="88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924"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97" marR="8897" marT="88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kTEP =</a:t>
                      </a:r>
                    </a:p>
                  </a:txBody>
                  <a:tcPr marL="8897" marR="8897" marT="88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11,622</a:t>
                      </a:r>
                    </a:p>
                  </a:txBody>
                  <a:tcPr marL="8897" marR="8897" marT="88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AR" sz="15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GWh</a:t>
                      </a:r>
                    </a:p>
                  </a:txBody>
                  <a:tcPr marL="8897" marR="8897" marT="88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Text Box 1035"/>
          <p:cNvSpPr txBox="1">
            <a:spLocks noChangeArrowheads="1"/>
          </p:cNvSpPr>
          <p:nvPr/>
        </p:nvSpPr>
        <p:spPr bwMode="auto">
          <a:xfrm>
            <a:off x="251521" y="5517232"/>
            <a:ext cx="8784976" cy="85162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000" tIns="10800" rIns="18000" bIns="10800" anchor="ctr"/>
          <a:lstStyle/>
          <a:p>
            <a:pPr algn="ctr" eaLnBrk="1" hangingPunct="1"/>
            <a:r>
              <a:rPr lang="es-AR" sz="2000" smtClean="0"/>
              <a:t>En la </a:t>
            </a:r>
            <a:r>
              <a:rPr lang="es-AR" sz="2000" i="1" smtClean="0"/>
              <a:t>oferta de energía primaria</a:t>
            </a:r>
            <a:r>
              <a:rPr lang="es-AR" sz="2000" smtClean="0"/>
              <a:t> las ER participan al 11,5%</a:t>
            </a:r>
          </a:p>
          <a:p>
            <a:pPr algn="ctr" eaLnBrk="1" hangingPunct="1"/>
            <a:r>
              <a:rPr lang="es-AR" sz="2000" smtClean="0"/>
              <a:t>En la generación de </a:t>
            </a:r>
            <a:r>
              <a:rPr lang="es-AR" sz="2000" i="1" smtClean="0"/>
              <a:t>electricidad</a:t>
            </a:r>
            <a:r>
              <a:rPr lang="es-AR" sz="2000" smtClean="0"/>
              <a:t>,  las ER contribuyen el 1,5% (próxima pag.)</a:t>
            </a:r>
            <a:endParaRPr lang="es-AR" sz="2000"/>
          </a:p>
        </p:txBody>
      </p:sp>
      <p:sp>
        <p:nvSpPr>
          <p:cNvPr id="16" name="15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5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101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4845" b="19810"/>
          <a:stretch/>
        </p:blipFill>
        <p:spPr bwMode="auto">
          <a:xfrm>
            <a:off x="199527" y="1340768"/>
            <a:ext cx="876496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79542" r="30648" b="5987"/>
          <a:stretch/>
        </p:blipFill>
        <p:spPr bwMode="auto">
          <a:xfrm>
            <a:off x="251520" y="5733256"/>
            <a:ext cx="5904656" cy="69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84932" r="-314"/>
          <a:stretch/>
        </p:blipFill>
        <p:spPr bwMode="auto">
          <a:xfrm>
            <a:off x="6012160" y="4293096"/>
            <a:ext cx="1528350" cy="6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292080" y="5661248"/>
            <a:ext cx="3763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EPIA – the European Photovoltaic </a:t>
            </a:r>
          </a:p>
          <a:p>
            <a:pPr algn="r"/>
            <a:r>
              <a:rPr lang="en-US" i="1" dirty="0" smtClean="0"/>
              <a:t>Industry Association </a:t>
            </a:r>
            <a:endParaRPr lang="es-AR" i="1" dirty="0"/>
          </a:p>
        </p:txBody>
      </p:sp>
      <p:sp>
        <p:nvSpPr>
          <p:cNvPr id="9" name="Shape 51"/>
          <p:cNvSpPr txBox="1"/>
          <p:nvPr/>
        </p:nvSpPr>
        <p:spPr>
          <a:xfrm>
            <a:off x="1" y="-27384"/>
            <a:ext cx="9143999" cy="12241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Mientras Argentina tiene enormes recursos energéticos </a:t>
            </a:r>
          </a:p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Renovables (solar, eólica, biomasa, geotérmica, etc.)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6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uanpa\Escritorio\Conferencia IPAP 29-08-12\IMAGENES\burning-oil-rig-explosion-fire-phot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189" y="1356228"/>
            <a:ext cx="3435771" cy="2576828"/>
          </a:xfrm>
          <a:prstGeom prst="rect">
            <a:avLst/>
          </a:prstGeom>
          <a:noFill/>
        </p:spPr>
      </p:pic>
      <p:sp>
        <p:nvSpPr>
          <p:cNvPr id="6" name="Shape 51"/>
          <p:cNvSpPr txBox="1"/>
          <p:nvPr/>
        </p:nvSpPr>
        <p:spPr>
          <a:xfrm>
            <a:off x="1" y="0"/>
            <a:ext cx="9143999" cy="11247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s-AR" sz="2800" dirty="0" smtClean="0"/>
              <a:t>20 de Abril de 2010:  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s-AR" sz="2800" dirty="0" smtClean="0"/>
              <a:t>Explosión de </a:t>
            </a:r>
            <a:r>
              <a:rPr lang="es-AR" sz="2800" dirty="0" err="1" smtClean="0"/>
              <a:t>Deep</a:t>
            </a:r>
            <a:r>
              <a:rPr lang="es-AR" sz="2800" dirty="0" smtClean="0"/>
              <a:t> </a:t>
            </a:r>
            <a:r>
              <a:rPr lang="es-AR" sz="2800" dirty="0" err="1" smtClean="0"/>
              <a:t>Water</a:t>
            </a:r>
            <a:r>
              <a:rPr lang="es-AR" sz="2800" dirty="0" smtClean="0"/>
              <a:t> </a:t>
            </a:r>
            <a:r>
              <a:rPr lang="es-AR" sz="2800" dirty="0" err="1" smtClean="0"/>
              <a:t>Horizon</a:t>
            </a:r>
            <a:r>
              <a:rPr lang="es-AR" sz="2800" dirty="0" smtClean="0"/>
              <a:t> (BP), Golfo de Méjico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C:\Documents and Settings\juanpa\Escritorio\Conferencia IPAP 29-08-12\IMAGENES\Deepwater_Horizon_oil_spill_fishing_closure_map_2010-06-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94197"/>
            <a:ext cx="4355976" cy="3435003"/>
          </a:xfrm>
          <a:prstGeom prst="rect">
            <a:avLst/>
          </a:prstGeom>
          <a:noFill/>
        </p:spPr>
      </p:pic>
      <p:pic>
        <p:nvPicPr>
          <p:cNvPr id="8" name="Picture 35" descr="http://earthrehab.files.wordpress.com/2010/01/audubon-p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77072"/>
            <a:ext cx="32677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7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1"/>
          <p:cNvSpPr txBox="1"/>
          <p:nvPr/>
        </p:nvSpPr>
        <p:spPr>
          <a:xfrm>
            <a:off x="1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Conceptos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3" name="2062 Grupo"/>
          <p:cNvGrpSpPr/>
          <p:nvPr/>
        </p:nvGrpSpPr>
        <p:grpSpPr>
          <a:xfrm>
            <a:off x="280997" y="692696"/>
            <a:ext cx="5443131" cy="1944216"/>
            <a:chOff x="280997" y="692696"/>
            <a:chExt cx="5443131" cy="1879409"/>
          </a:xfrm>
        </p:grpSpPr>
        <p:pic>
          <p:nvPicPr>
            <p:cNvPr id="2050" name="Picture 2" descr="C:\Users\ry10861\Desktop\JUANPA\ALGUNAS PPTs\CHARLA HAMPATU 30-05-2013\IMAGENES\molino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97" y="831912"/>
              <a:ext cx="1919704" cy="1740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ry10861\Desktop\JUANPA\ALGUNAS PPTs\CHARLA HAMPATU 30-05-2013\IMAGENES\calefon sola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823867"/>
              <a:ext cx="2088232" cy="1669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16 Elipse"/>
            <p:cNvSpPr/>
            <p:nvPr/>
          </p:nvSpPr>
          <p:spPr>
            <a:xfrm>
              <a:off x="1737372" y="692696"/>
              <a:ext cx="2252532" cy="132213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AR" sz="2400" dirty="0" smtClean="0"/>
                <a:t>Energía Renovable</a:t>
              </a:r>
              <a:endParaRPr lang="es-AR" sz="2400" dirty="0"/>
            </a:p>
          </p:txBody>
        </p:sp>
      </p:grpSp>
      <p:grpSp>
        <p:nvGrpSpPr>
          <p:cNvPr id="2065" name="2064 Grupo"/>
          <p:cNvGrpSpPr/>
          <p:nvPr/>
        </p:nvGrpSpPr>
        <p:grpSpPr>
          <a:xfrm>
            <a:off x="3660028" y="260648"/>
            <a:ext cx="5435242" cy="4855424"/>
            <a:chOff x="3660028" y="260648"/>
            <a:chExt cx="5435242" cy="4855424"/>
          </a:xfrm>
        </p:grpSpPr>
        <p:pic>
          <p:nvPicPr>
            <p:cNvPr id="23" name="Picture 35" descr="http://earthrehab.files.wordpress.com/2010/01/audubon-pic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60232" y="260648"/>
              <a:ext cx="2391729" cy="1633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 descr="C:\Users\ry10861\Desktop\Congreso Medio Ambiente en ROSARIO Oct.2014\IMAGENES\china-smog-rai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60231" y="2636912"/>
              <a:ext cx="2435039" cy="160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Elipse"/>
            <p:cNvSpPr/>
            <p:nvPr/>
          </p:nvSpPr>
          <p:spPr>
            <a:xfrm>
              <a:off x="6156176" y="1628800"/>
              <a:ext cx="2032769" cy="12929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AR" sz="2400" dirty="0" smtClean="0"/>
                <a:t>Medio</a:t>
              </a:r>
            </a:p>
            <a:p>
              <a:pPr algn="ctr"/>
              <a:r>
                <a:rPr lang="es-AR" sz="2400" dirty="0" smtClean="0"/>
                <a:t>Ambiente </a:t>
              </a:r>
              <a:endParaRPr lang="es-AR" sz="2400" dirty="0"/>
            </a:p>
          </p:txBody>
        </p:sp>
        <p:cxnSp>
          <p:nvCxnSpPr>
            <p:cNvPr id="29" name="28 Conector curvado"/>
            <p:cNvCxnSpPr>
              <a:stCxn id="16" idx="4"/>
              <a:endCxn id="2" idx="7"/>
            </p:cNvCxnSpPr>
            <p:nvPr/>
          </p:nvCxnSpPr>
          <p:spPr>
            <a:xfrm rot="5400000">
              <a:off x="4976527" y="2920037"/>
              <a:ext cx="2194324" cy="2197745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44FB03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curvado"/>
            <p:cNvCxnSpPr>
              <a:stCxn id="16" idx="3"/>
              <a:endCxn id="17" idx="5"/>
            </p:cNvCxnSpPr>
            <p:nvPr/>
          </p:nvCxnSpPr>
          <p:spPr>
            <a:xfrm rot="5400000" flipH="1">
              <a:off x="4620810" y="899342"/>
              <a:ext cx="872275" cy="2793840"/>
            </a:xfrm>
            <a:prstGeom prst="curvedConnector3">
              <a:avLst>
                <a:gd name="adj1" fmla="val -47915"/>
              </a:avLst>
            </a:prstGeom>
            <a:ln w="50800">
              <a:solidFill>
                <a:srgbClr val="44FB03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0" name="2069 Grupo"/>
          <p:cNvGrpSpPr/>
          <p:nvPr/>
        </p:nvGrpSpPr>
        <p:grpSpPr>
          <a:xfrm>
            <a:off x="251520" y="2060423"/>
            <a:ext cx="6742945" cy="4322487"/>
            <a:chOff x="251520" y="2060423"/>
            <a:chExt cx="6742945" cy="432248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693136"/>
              <a:ext cx="1774393" cy="1621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64" name="2063 Grupo"/>
            <p:cNvGrpSpPr/>
            <p:nvPr/>
          </p:nvGrpSpPr>
          <p:grpSpPr>
            <a:xfrm>
              <a:off x="251520" y="2060423"/>
              <a:ext cx="5076564" cy="4322487"/>
              <a:chOff x="251520" y="2060423"/>
              <a:chExt cx="5076564" cy="4322487"/>
            </a:xfrm>
          </p:grpSpPr>
          <p:pic>
            <p:nvPicPr>
              <p:cNvPr id="20" name="Picture 4" descr="C:\Users\ry10861\Desktop\VEH para GB 28-07-2014\IMAGENES\cleancharge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7" r="4329"/>
              <a:stretch/>
            </p:blipFill>
            <p:spPr bwMode="auto">
              <a:xfrm>
                <a:off x="251520" y="4936602"/>
                <a:ext cx="2957573" cy="1446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2" name="Picture 4" descr="C:\Users\ry10861\Desktop\Congreso Medio Ambiente en ROSARIO Oct.2014\IMAGENES\trolebus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3480593"/>
                <a:ext cx="2702816" cy="1469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" name="46 Conector curvado"/>
              <p:cNvCxnSpPr>
                <a:stCxn id="2" idx="0"/>
                <a:endCxn id="17" idx="4"/>
              </p:cNvCxnSpPr>
              <p:nvPr/>
            </p:nvCxnSpPr>
            <p:spPr>
              <a:xfrm rot="16200000" flipV="1">
                <a:off x="2054980" y="2869081"/>
                <a:ext cx="2875628" cy="1258312"/>
              </a:xfrm>
              <a:prstGeom prst="curvedConnector3">
                <a:avLst>
                  <a:gd name="adj1" fmla="val 50000"/>
                </a:avLst>
              </a:prstGeom>
              <a:ln w="50800">
                <a:solidFill>
                  <a:srgbClr val="44FB03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1 Elipse"/>
              <p:cNvSpPr/>
              <p:nvPr/>
            </p:nvSpPr>
            <p:spPr>
              <a:xfrm>
                <a:off x="2915816" y="4936051"/>
                <a:ext cx="2412268" cy="122925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dirty="0" smtClean="0"/>
                  <a:t>Movilidad</a:t>
                </a:r>
              </a:p>
              <a:p>
                <a:pPr algn="ctr"/>
                <a:r>
                  <a:rPr lang="es-AR" sz="2400" dirty="0" smtClean="0"/>
                  <a:t>Sustentable</a:t>
                </a:r>
                <a:endParaRPr lang="es-AR" sz="2400" dirty="0"/>
              </a:p>
            </p:txBody>
          </p:sp>
        </p:grpSp>
      </p:grpSp>
      <p:sp>
        <p:nvSpPr>
          <p:cNvPr id="18" name="17 Elipse"/>
          <p:cNvSpPr/>
          <p:nvPr/>
        </p:nvSpPr>
        <p:spPr>
          <a:xfrm>
            <a:off x="3235415" y="2852936"/>
            <a:ext cx="2704737" cy="144016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Planeamiento Territorial</a:t>
            </a:r>
            <a:endParaRPr lang="es-AR" sz="2400" dirty="0"/>
          </a:p>
        </p:txBody>
      </p:sp>
      <p:grpSp>
        <p:nvGrpSpPr>
          <p:cNvPr id="2071" name="2070 Grupo"/>
          <p:cNvGrpSpPr/>
          <p:nvPr/>
        </p:nvGrpSpPr>
        <p:grpSpPr>
          <a:xfrm>
            <a:off x="5544052" y="4082189"/>
            <a:ext cx="3492444" cy="2103172"/>
            <a:chOff x="5544052" y="4082189"/>
            <a:chExt cx="3492444" cy="2103172"/>
          </a:xfrm>
        </p:grpSpPr>
        <p:sp>
          <p:nvSpPr>
            <p:cNvPr id="19" name="18 Elipse"/>
            <p:cNvSpPr/>
            <p:nvPr/>
          </p:nvSpPr>
          <p:spPr>
            <a:xfrm>
              <a:off x="7236296" y="4437112"/>
              <a:ext cx="1800200" cy="174824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AR" sz="2400" dirty="0" smtClean="0"/>
                <a:t>Calidad</a:t>
              </a:r>
            </a:p>
            <a:p>
              <a:pPr algn="ctr"/>
              <a:r>
                <a:rPr lang="es-AR" sz="2400" dirty="0" smtClean="0"/>
                <a:t> de Vida!!</a:t>
              </a:r>
              <a:endParaRPr lang="es-AR" sz="2400" dirty="0"/>
            </a:p>
          </p:txBody>
        </p:sp>
        <p:cxnSp>
          <p:nvCxnSpPr>
            <p:cNvPr id="53" name="52 Conector curvado"/>
            <p:cNvCxnSpPr>
              <a:stCxn id="19" idx="1"/>
              <a:endCxn id="18" idx="5"/>
            </p:cNvCxnSpPr>
            <p:nvPr/>
          </p:nvCxnSpPr>
          <p:spPr>
            <a:xfrm rot="16200000" flipV="1">
              <a:off x="6216517" y="3409724"/>
              <a:ext cx="610948" cy="1955877"/>
            </a:xfrm>
            <a:prstGeom prst="curvedConnector3">
              <a:avLst>
                <a:gd name="adj1" fmla="val 50000"/>
              </a:avLst>
            </a:prstGeom>
            <a:ln w="50800">
              <a:solidFill>
                <a:srgbClr val="FF3A19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7" name="26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8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2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29 Grupo"/>
          <p:cNvGrpSpPr>
            <a:grpSpLocks/>
          </p:cNvGrpSpPr>
          <p:nvPr/>
        </p:nvGrpSpPr>
        <p:grpSpPr bwMode="auto">
          <a:xfrm>
            <a:off x="160543" y="980164"/>
            <a:ext cx="3259329" cy="4249036"/>
            <a:chOff x="95912" y="2212850"/>
            <a:chExt cx="3530906" cy="4249053"/>
          </a:xfrm>
        </p:grpSpPr>
        <p:pic>
          <p:nvPicPr>
            <p:cNvPr id="14346" name="6 Imagen" descr="142832c.jpg"/>
            <p:cNvPicPr>
              <a:picLocks noChangeAspect="1"/>
            </p:cNvPicPr>
            <p:nvPr/>
          </p:nvPicPr>
          <p:blipFill>
            <a:blip r:embed="rId3" cstate="print"/>
            <a:srcRect l="3947" t="2924" r="5263" b="20781"/>
            <a:stretch>
              <a:fillRect/>
            </a:stretch>
          </p:blipFill>
          <p:spPr bwMode="auto">
            <a:xfrm>
              <a:off x="1614318" y="2392054"/>
              <a:ext cx="2012500" cy="23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8" descr="C:\Documents and Settings\juanpa\Escritorio\CONGRESO FACE 18-08-2011\small-three-bladed-horizontal-axis-wind-turbine-159254.jpg"/>
            <p:cNvPicPr>
              <a:picLocks noChangeAspect="1" noChangeArrowheads="1"/>
            </p:cNvPicPr>
            <p:nvPr/>
          </p:nvPicPr>
          <p:blipFill>
            <a:blip r:embed="rId4" cstate="print"/>
            <a:srcRect l="24480" t="8421" r="19708"/>
            <a:stretch>
              <a:fillRect/>
            </a:stretch>
          </p:blipFill>
          <p:spPr bwMode="auto">
            <a:xfrm>
              <a:off x="95912" y="2212850"/>
              <a:ext cx="1362390" cy="2860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14 Rectángulo"/>
            <p:cNvSpPr/>
            <p:nvPr/>
          </p:nvSpPr>
          <p:spPr bwMode="auto">
            <a:xfrm>
              <a:off x="506501" y="5176022"/>
              <a:ext cx="2322490" cy="128588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AR" dirty="0">
                  <a:latin typeface="Arial" pitchFamily="34" charset="0"/>
                  <a:cs typeface="Arial" pitchFamily="34" charset="0"/>
                </a:rPr>
                <a:t>ACTUAR  SOBRE  </a:t>
              </a:r>
            </a:p>
            <a:p>
              <a:pPr algn="ctr">
                <a:defRPr/>
              </a:pPr>
              <a:r>
                <a:rPr lang="es-AR" dirty="0">
                  <a:latin typeface="Arial" pitchFamily="34" charset="0"/>
                  <a:cs typeface="Arial" pitchFamily="34" charset="0"/>
                </a:rPr>
                <a:t>LA  OFERTA</a:t>
              </a:r>
            </a:p>
            <a:p>
              <a:pPr algn="ctr">
                <a:defRPr/>
              </a:pPr>
              <a:r>
                <a:rPr lang="es-AR" dirty="0">
                  <a:latin typeface="Arial" pitchFamily="34" charset="0"/>
                  <a:cs typeface="Arial" pitchFamily="34" charset="0"/>
                </a:rPr>
                <a:t>DE  ENERGÍA</a:t>
              </a:r>
            </a:p>
          </p:txBody>
        </p:sp>
      </p:grpSp>
      <p:sp>
        <p:nvSpPr>
          <p:cNvPr id="27" name="Shape 51"/>
          <p:cNvSpPr txBox="1"/>
          <p:nvPr/>
        </p:nvSpPr>
        <p:spPr>
          <a:xfrm>
            <a:off x="0" y="0"/>
            <a:ext cx="9143999" cy="6206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360000" tIns="45700" rIns="91425" bIns="45700" anchor="ctr" anchorCtr="0">
            <a:noAutofit/>
          </a:bodyPr>
          <a:lstStyle/>
          <a:p>
            <a:pPr marL="0" marR="0" lvl="0" indent="0" rtl="0">
              <a:buClr>
                <a:schemeClr val="dk1"/>
              </a:buClr>
              <a:buSzPct val="25000"/>
              <a:buFont typeface="Calibri"/>
              <a:buNone/>
            </a:pPr>
            <a:r>
              <a:rPr lang="es-AR" sz="2800" i="1" dirty="0" smtClean="0">
                <a:latin typeface="Calibri"/>
                <a:ea typeface="Calibri"/>
                <a:cs typeface="Calibri"/>
                <a:sym typeface="Calibri"/>
              </a:rPr>
              <a:t>Integración ... en  la  sustitución  tecnológica</a:t>
            </a:r>
            <a:endParaRPr lang="x-none" sz="2800" i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5436097" y="836712"/>
            <a:ext cx="3640751" cy="4536504"/>
            <a:chOff x="5156761" y="1916832"/>
            <a:chExt cx="3640751" cy="4536504"/>
          </a:xfrm>
        </p:grpSpPr>
        <p:grpSp>
          <p:nvGrpSpPr>
            <p:cNvPr id="8" name="23 Grupo"/>
            <p:cNvGrpSpPr>
              <a:grpSpLocks/>
            </p:cNvGrpSpPr>
            <p:nvPr/>
          </p:nvGrpSpPr>
          <p:grpSpPr bwMode="auto">
            <a:xfrm>
              <a:off x="5156761" y="1916832"/>
              <a:ext cx="3344029" cy="4536504"/>
              <a:chOff x="5504090" y="2211741"/>
              <a:chExt cx="3344415" cy="4535953"/>
            </a:xfrm>
          </p:grpSpPr>
          <p:pic>
            <p:nvPicPr>
              <p:cNvPr id="14354" name="Picture 26" descr="http://www.codeso.com/EmpresasEcuador/Photos-Solar/TermoSifon-049A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3730" r="3963" b="2173"/>
              <a:stretch>
                <a:fillRect/>
              </a:stretch>
            </p:blipFill>
            <p:spPr bwMode="auto">
              <a:xfrm>
                <a:off x="5504090" y="2211741"/>
                <a:ext cx="1944439" cy="2000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21 Rectángulo"/>
              <p:cNvSpPr/>
              <p:nvPr/>
            </p:nvSpPr>
            <p:spPr bwMode="auto">
              <a:xfrm>
                <a:off x="6543980" y="5461975"/>
                <a:ext cx="2304525" cy="128571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AR" dirty="0">
                    <a:latin typeface="Arial" pitchFamily="34" charset="0"/>
                    <a:cs typeface="Arial" pitchFamily="34" charset="0"/>
                  </a:rPr>
                  <a:t>ACTUAR  SOBRE  </a:t>
                </a:r>
              </a:p>
              <a:p>
                <a:pPr algn="ctr">
                  <a:defRPr/>
                </a:pPr>
                <a:r>
                  <a:rPr lang="es-AR" dirty="0">
                    <a:latin typeface="Arial" pitchFamily="34" charset="0"/>
                    <a:cs typeface="Arial" pitchFamily="34" charset="0"/>
                  </a:rPr>
                  <a:t>LA  DEMANDA</a:t>
                </a:r>
              </a:p>
              <a:p>
                <a:pPr algn="ctr">
                  <a:defRPr/>
                </a:pPr>
                <a:r>
                  <a:rPr lang="es-AR" dirty="0">
                    <a:latin typeface="Arial" pitchFamily="34" charset="0"/>
                    <a:cs typeface="Arial" pitchFamily="34" charset="0"/>
                  </a:rPr>
                  <a:t>DE  ENERGÍA</a:t>
                </a:r>
              </a:p>
            </p:txBody>
          </p:sp>
        </p:grpSp>
        <p:pic>
          <p:nvPicPr>
            <p:cNvPr id="14337" name="Picture 1" descr="C:\Documents and Settings\juanpa\Escritorio\Conferencia UNSAM 30-08-12\IMAGENES\280px-Reva_charging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68928" y="3452742"/>
              <a:ext cx="2128584" cy="1596438"/>
            </a:xfrm>
            <a:prstGeom prst="rect">
              <a:avLst/>
            </a:prstGeom>
            <a:noFill/>
          </p:spPr>
        </p:pic>
      </p:grpSp>
      <p:grpSp>
        <p:nvGrpSpPr>
          <p:cNvPr id="2" name="1 Grupo"/>
          <p:cNvGrpSpPr/>
          <p:nvPr/>
        </p:nvGrpSpPr>
        <p:grpSpPr>
          <a:xfrm>
            <a:off x="1547664" y="3429000"/>
            <a:ext cx="5904657" cy="3006080"/>
            <a:chOff x="1547664" y="3581003"/>
            <a:chExt cx="5904657" cy="3006080"/>
          </a:xfrm>
        </p:grpSpPr>
        <p:grpSp>
          <p:nvGrpSpPr>
            <p:cNvPr id="7" name="6 Grupo"/>
            <p:cNvGrpSpPr/>
            <p:nvPr/>
          </p:nvGrpSpPr>
          <p:grpSpPr>
            <a:xfrm>
              <a:off x="1547664" y="4544021"/>
              <a:ext cx="5904657" cy="2043062"/>
              <a:chOff x="1547664" y="4544021"/>
              <a:chExt cx="5904657" cy="2043062"/>
            </a:xfrm>
          </p:grpSpPr>
          <p:grpSp>
            <p:nvGrpSpPr>
              <p:cNvPr id="30" name="29 Grupo"/>
              <p:cNvGrpSpPr/>
              <p:nvPr/>
            </p:nvGrpSpPr>
            <p:grpSpPr>
              <a:xfrm>
                <a:off x="3408615" y="4544021"/>
                <a:ext cx="2243505" cy="2043062"/>
                <a:chOff x="3407019" y="4245720"/>
                <a:chExt cx="2243505" cy="2043062"/>
              </a:xfrm>
            </p:grpSpPr>
            <p:sp>
              <p:nvSpPr>
                <p:cNvPr id="25" name="24 Elipse"/>
                <p:cNvSpPr/>
                <p:nvPr/>
              </p:nvSpPr>
              <p:spPr>
                <a:xfrm>
                  <a:off x="3434250" y="5146923"/>
                  <a:ext cx="2216274" cy="114185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s-AR" sz="2400" b="1" dirty="0"/>
                    <a:t>I + D</a:t>
                  </a:r>
                </a:p>
                <a:p>
                  <a:pPr algn="ctr">
                    <a:defRPr/>
                  </a:pPr>
                  <a:r>
                    <a:rPr lang="es-AR" sz="2400" b="1" dirty="0"/>
                    <a:t>NACIONAL </a:t>
                  </a:r>
                </a:p>
              </p:txBody>
            </p:sp>
            <p:sp>
              <p:nvSpPr>
                <p:cNvPr id="23" name="22 Elipse"/>
                <p:cNvSpPr/>
                <p:nvPr/>
              </p:nvSpPr>
              <p:spPr bwMode="auto">
                <a:xfrm>
                  <a:off x="3407019" y="4245720"/>
                  <a:ext cx="2243505" cy="1000125"/>
                </a:xfrm>
                <a:prstGeom prst="ellips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s-AR" sz="2000" dirty="0" smtClean="0">
                      <a:latin typeface="Arial" pitchFamily="34" charset="0"/>
                      <a:cs typeface="Arial" pitchFamily="34" charset="0"/>
                    </a:rPr>
                    <a:t>Redes inteligentes</a:t>
                  </a:r>
                  <a:endParaRPr lang="es-AR" sz="2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6" name="25 Flecha doblada hacia arriba"/>
              <p:cNvSpPr/>
              <p:nvPr/>
            </p:nvSpPr>
            <p:spPr bwMode="auto">
              <a:xfrm rot="5400000">
                <a:off x="1967905" y="5081364"/>
                <a:ext cx="815701" cy="1656184"/>
              </a:xfrm>
              <a:prstGeom prst="bentUpArrow">
                <a:avLst>
                  <a:gd name="adj1" fmla="val 35336"/>
                  <a:gd name="adj2" fmla="val 42801"/>
                  <a:gd name="adj3" fmla="val 48228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AR"/>
              </a:p>
            </p:txBody>
          </p:sp>
          <p:sp>
            <p:nvSpPr>
              <p:cNvPr id="28" name="27 Flecha doblada hacia arriba"/>
              <p:cNvSpPr/>
              <p:nvPr/>
            </p:nvSpPr>
            <p:spPr bwMode="auto">
              <a:xfrm rot="16200000" flipH="1">
                <a:off x="6216378" y="5153372"/>
                <a:ext cx="815701" cy="1656184"/>
              </a:xfrm>
              <a:prstGeom prst="bentUpArrow">
                <a:avLst>
                  <a:gd name="adj1" fmla="val 35336"/>
                  <a:gd name="adj2" fmla="val 42801"/>
                  <a:gd name="adj3" fmla="val 48228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AR"/>
              </a:p>
            </p:txBody>
          </p:sp>
        </p:grpSp>
        <p:sp>
          <p:nvSpPr>
            <p:cNvPr id="20" name="19 Elipse"/>
            <p:cNvSpPr/>
            <p:nvPr/>
          </p:nvSpPr>
          <p:spPr bwMode="auto">
            <a:xfrm>
              <a:off x="3491880" y="3581003"/>
              <a:ext cx="2070588" cy="1000125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AR" sz="2000" dirty="0">
                  <a:latin typeface="Arial" pitchFamily="34" charset="0"/>
                  <a:cs typeface="Arial" pitchFamily="34" charset="0"/>
                </a:rPr>
                <a:t>Sistemas Integrados</a:t>
              </a:r>
            </a:p>
          </p:txBody>
        </p:sp>
      </p:grpSp>
      <p:sp>
        <p:nvSpPr>
          <p:cNvPr id="24" name="2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007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2" name="31 CuadroTexto"/>
          <p:cNvSpPr txBox="1"/>
          <p:nvPr/>
        </p:nvSpPr>
        <p:spPr>
          <a:xfrm>
            <a:off x="4211960" y="6511717"/>
            <a:ext cx="4714875" cy="33855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s-ES" sz="1600" i="1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</a:rPr>
              <a:t>AAVEA - 22/07/2016 –</a:t>
            </a:r>
            <a:r>
              <a:rPr lang="es-MX" sz="1600" dirty="0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t> </a:t>
            </a:r>
            <a:fld id="{F19E71CE-0272-4BA6-BC0F-D8E0FF86C2BE}" type="slidenum">
              <a:rPr lang="es-MX" sz="1600" i="1" smtClean="0">
                <a:solidFill>
                  <a:prstClr val="white"/>
                </a:solidFill>
                <a:effectLst>
                  <a:outerShdw dist="25400" dir="30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9</a:t>
            </a:fld>
            <a:endParaRPr lang="es-MX" sz="1600" i="1" dirty="0">
              <a:solidFill>
                <a:prstClr val="white"/>
              </a:solidFill>
              <a:effectLst>
                <a:outerShdw dist="25400" dir="30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289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2217</Words>
  <Application>Microsoft Office PowerPoint</Application>
  <PresentationFormat>Presentación en pantalla (4:3)</PresentationFormat>
  <Paragraphs>549</Paragraphs>
  <Slides>45</Slides>
  <Notes>45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47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Zagorodny, Juan P.</dc:creator>
  <cp:lastModifiedBy>Zagorodny, Juan P.</cp:lastModifiedBy>
  <cp:revision>16</cp:revision>
  <dcterms:created xsi:type="dcterms:W3CDTF">2016-07-20T16:11:01Z</dcterms:created>
  <dcterms:modified xsi:type="dcterms:W3CDTF">2016-07-22T17:35:51Z</dcterms:modified>
</cp:coreProperties>
</file>