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89" r:id="rId2"/>
    <p:sldId id="336" r:id="rId3"/>
    <p:sldId id="337" r:id="rId4"/>
    <p:sldId id="318" r:id="rId5"/>
    <p:sldId id="320" r:id="rId6"/>
    <p:sldId id="326" r:id="rId7"/>
    <p:sldId id="322" r:id="rId8"/>
    <p:sldId id="338" r:id="rId9"/>
    <p:sldId id="339" r:id="rId10"/>
    <p:sldId id="340" r:id="rId11"/>
    <p:sldId id="341" r:id="rId12"/>
    <p:sldId id="342" r:id="rId13"/>
    <p:sldId id="343" r:id="rId14"/>
    <p:sldId id="344" r:id="rId15"/>
    <p:sldId id="345" r:id="rId16"/>
    <p:sldId id="346" r:id="rId17"/>
    <p:sldId id="347" r:id="rId18"/>
    <p:sldId id="348" r:id="rId19"/>
    <p:sldId id="349" r:id="rId20"/>
    <p:sldId id="350" r:id="rId21"/>
    <p:sldId id="351" r:id="rId22"/>
    <p:sldId id="352" r:id="rId23"/>
    <p:sldId id="353" r:id="rId24"/>
    <p:sldId id="354" r:id="rId25"/>
    <p:sldId id="355" r:id="rId26"/>
    <p:sldId id="356" r:id="rId27"/>
    <p:sldId id="357" r:id="rId28"/>
    <p:sldId id="358" r:id="rId29"/>
    <p:sldId id="359" r:id="rId30"/>
    <p:sldId id="360" r:id="rId31"/>
    <p:sldId id="361" r:id="rId32"/>
    <p:sldId id="362" r:id="rId33"/>
    <p:sldId id="363" r:id="rId34"/>
  </p:sldIdLst>
  <p:sldSz cx="9906000" cy="6858000" type="A4"/>
  <p:notesSz cx="6797675" cy="9926638"/>
  <p:defaultTextStyle>
    <a:defPPr>
      <a:defRPr lang="es-ES_trad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45" autoAdjust="0"/>
    <p:restoredTop sz="93628" autoAdjust="0"/>
  </p:normalViewPr>
  <p:slideViewPr>
    <p:cSldViewPr>
      <p:cViewPr>
        <p:scale>
          <a:sx n="66" d="100"/>
          <a:sy n="66" d="100"/>
        </p:scale>
        <p:origin x="-1278" y="-78"/>
      </p:cViewPr>
      <p:guideLst>
        <p:guide orient="horz" pos="2160"/>
        <p:guide pos="3120"/>
        <p:guide pos="712"/>
        <p:guide pos="5872"/>
        <p:guide pos="320"/>
        <p:guide pos="597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70BCFA-A847-4704-AC45-34356DACD627}" type="datetimeFigureOut">
              <a:rPr lang="es-ES" smtClean="0"/>
              <a:pPr/>
              <a:t>20/07/2016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2A774-D2FA-41D3-A9CF-3A33E02BC52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99903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67F078-8224-4F5A-A2F8-970EFB337B36}" type="datetimeFigureOut">
              <a:rPr lang="es-AR" smtClean="0"/>
              <a:pPr/>
              <a:t>20/07/2016</a:t>
            </a:fld>
            <a:endParaRPr lang="es-A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02A649-4E17-4FD0-88D7-A5799E55F599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50826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_tradn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3F08F-4563-48E6-A1B9-7B2F5A6B385A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EF1CD-458B-46AC-843A-36EB3DF3BF89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896" y="-14909"/>
            <a:ext cx="9955896" cy="7101409"/>
          </a:xfrm>
          <a:prstGeom prst="rect">
            <a:avLst/>
          </a:prstGeom>
        </p:spPr>
      </p:pic>
      <p:pic>
        <p:nvPicPr>
          <p:cNvPr id="8" name="Picture 5" descr="M:\IMAGEN\Presentaciones\2014\Jadur\CIPIBIC\Logo CIPIBIC 1024 x 768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17813" y="620688"/>
            <a:ext cx="287037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31356" y="3782032"/>
            <a:ext cx="8420100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_tradnl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95860" y="5294200"/>
            <a:ext cx="8420100" cy="871105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D4B19-F280-4B9E-96ED-89DD0E34A17B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_tradnl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709118"/>
            <a:ext cx="4376870" cy="63976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492896"/>
            <a:ext cx="4376870" cy="36332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_tradnl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709118"/>
            <a:ext cx="4378590" cy="63976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492896"/>
            <a:ext cx="4378590" cy="36332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_tradnl" dirty="0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F7730-945F-4849-BE2B-F828C4535683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05FB0-127F-4B7D-BB6B-2F988EF3EF46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F7FA6-179A-43F2-89E3-C1F2ED5C362D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896" y="-14909"/>
            <a:ext cx="9955896" cy="7101409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6953709" y="6081026"/>
            <a:ext cx="2496063" cy="624068"/>
            <a:chOff x="2063327" y="4798840"/>
            <a:chExt cx="6540923" cy="1771650"/>
          </a:xfrm>
        </p:grpSpPr>
        <p:pic>
          <p:nvPicPr>
            <p:cNvPr id="11" name="Picture 2"/>
            <p:cNvPicPr>
              <a:picLocks noChangeAspect="1" noChangeArrowheads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6300" y="4798840"/>
              <a:ext cx="2647950" cy="177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3"/>
            <p:cNvPicPr>
              <a:picLocks noChangeAspect="1" noChangeArrowheads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3327" y="4846465"/>
              <a:ext cx="3457572" cy="1724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" name="Picture 4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434" y="404813"/>
            <a:ext cx="1194852" cy="1057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95300" y="404812"/>
            <a:ext cx="7500038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 estilo de título del patrón</a:t>
            </a:r>
            <a:endParaRPr lang="es-ES_tradnl" dirty="0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95300" y="1600201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_tradnl" dirty="0" smtClean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506506" y="6401449"/>
            <a:ext cx="6233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6A0164E-B622-47CB-94A4-48F9682ABC5C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+mn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13" Type="http://schemas.openxmlformats.org/officeDocument/2006/relationships/image" Target="../media/image52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12" Type="http://schemas.openxmlformats.org/officeDocument/2006/relationships/image" Target="../media/image51.jpeg"/><Relationship Id="rId2" Type="http://schemas.openxmlformats.org/officeDocument/2006/relationships/image" Target="../media/image41.jpeg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11" Type="http://schemas.openxmlformats.org/officeDocument/2006/relationships/image" Target="../media/image50.jpeg"/><Relationship Id="rId5" Type="http://schemas.openxmlformats.org/officeDocument/2006/relationships/image" Target="../media/image44.jpeg"/><Relationship Id="rId15" Type="http://schemas.openxmlformats.org/officeDocument/2006/relationships/image" Target="../media/image54.jpeg"/><Relationship Id="rId10" Type="http://schemas.openxmlformats.org/officeDocument/2006/relationships/image" Target="../media/image49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Relationship Id="rId1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11" Type="http://schemas.openxmlformats.org/officeDocument/2006/relationships/image" Target="../media/image65.jpeg"/><Relationship Id="rId5" Type="http://schemas.openxmlformats.org/officeDocument/2006/relationships/image" Target="../media/image59.jpeg"/><Relationship Id="rId10" Type="http://schemas.openxmlformats.org/officeDocument/2006/relationships/image" Target="../media/image64.jpeg"/><Relationship Id="rId4" Type="http://schemas.openxmlformats.org/officeDocument/2006/relationships/image" Target="../media/image58.jpeg"/><Relationship Id="rId9" Type="http://schemas.openxmlformats.org/officeDocument/2006/relationships/image" Target="../media/image63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13" Type="http://schemas.openxmlformats.org/officeDocument/2006/relationships/image" Target="../media/image77.jpeg"/><Relationship Id="rId18" Type="http://schemas.openxmlformats.org/officeDocument/2006/relationships/image" Target="../media/image82.jpeg"/><Relationship Id="rId3" Type="http://schemas.openxmlformats.org/officeDocument/2006/relationships/image" Target="../media/image67.jpeg"/><Relationship Id="rId21" Type="http://schemas.openxmlformats.org/officeDocument/2006/relationships/image" Target="../media/image85.jpeg"/><Relationship Id="rId7" Type="http://schemas.openxmlformats.org/officeDocument/2006/relationships/image" Target="../media/image71.jpeg"/><Relationship Id="rId12" Type="http://schemas.openxmlformats.org/officeDocument/2006/relationships/image" Target="../media/image76.jpeg"/><Relationship Id="rId17" Type="http://schemas.openxmlformats.org/officeDocument/2006/relationships/image" Target="../media/image81.jpeg"/><Relationship Id="rId2" Type="http://schemas.openxmlformats.org/officeDocument/2006/relationships/image" Target="../media/image66.jpeg"/><Relationship Id="rId16" Type="http://schemas.openxmlformats.org/officeDocument/2006/relationships/image" Target="../media/image80.png"/><Relationship Id="rId20" Type="http://schemas.openxmlformats.org/officeDocument/2006/relationships/image" Target="../media/image8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eg"/><Relationship Id="rId11" Type="http://schemas.openxmlformats.org/officeDocument/2006/relationships/image" Target="../media/image75.jpeg"/><Relationship Id="rId5" Type="http://schemas.openxmlformats.org/officeDocument/2006/relationships/image" Target="../media/image69.png"/><Relationship Id="rId15" Type="http://schemas.openxmlformats.org/officeDocument/2006/relationships/image" Target="../media/image79.jpeg"/><Relationship Id="rId23" Type="http://schemas.openxmlformats.org/officeDocument/2006/relationships/image" Target="../media/image87.png"/><Relationship Id="rId10" Type="http://schemas.openxmlformats.org/officeDocument/2006/relationships/image" Target="../media/image74.jpeg"/><Relationship Id="rId19" Type="http://schemas.openxmlformats.org/officeDocument/2006/relationships/image" Target="../media/image83.jpeg"/><Relationship Id="rId4" Type="http://schemas.openxmlformats.org/officeDocument/2006/relationships/image" Target="../media/image68.jpeg"/><Relationship Id="rId9" Type="http://schemas.openxmlformats.org/officeDocument/2006/relationships/image" Target="../media/image73.jpeg"/><Relationship Id="rId14" Type="http://schemas.openxmlformats.org/officeDocument/2006/relationships/image" Target="../media/image78.jpeg"/><Relationship Id="rId22" Type="http://schemas.openxmlformats.org/officeDocument/2006/relationships/image" Target="../media/image8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jpeg"/><Relationship Id="rId3" Type="http://schemas.openxmlformats.org/officeDocument/2006/relationships/image" Target="../media/image89.jpeg"/><Relationship Id="rId7" Type="http://schemas.openxmlformats.org/officeDocument/2006/relationships/image" Target="../media/image93.png"/><Relationship Id="rId12" Type="http://schemas.openxmlformats.org/officeDocument/2006/relationships/image" Target="../media/image98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11" Type="http://schemas.openxmlformats.org/officeDocument/2006/relationships/image" Target="../media/image97.png"/><Relationship Id="rId5" Type="http://schemas.openxmlformats.org/officeDocument/2006/relationships/image" Target="../media/image91.jpeg"/><Relationship Id="rId10" Type="http://schemas.openxmlformats.org/officeDocument/2006/relationships/image" Target="../media/image96.jpeg"/><Relationship Id="rId4" Type="http://schemas.openxmlformats.org/officeDocument/2006/relationships/image" Target="../media/image90.jpeg"/><Relationship Id="rId9" Type="http://schemas.openxmlformats.org/officeDocument/2006/relationships/image" Target="../media/image9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23F08F-4563-48E6-A1B9-7B2F5A6B385A}" type="slidenum">
              <a:rPr lang="es-ES_tradnl" smtClean="0"/>
              <a:pPr>
                <a:defRPr/>
              </a:pPr>
              <a:t>1</a:t>
            </a:fld>
            <a:endParaRPr lang="es-ES_tradnl" dirty="0"/>
          </a:p>
        </p:txBody>
      </p:sp>
      <p:sp>
        <p:nvSpPr>
          <p:cNvPr id="12" name="4 Título"/>
          <p:cNvSpPr txBox="1">
            <a:spLocks/>
          </p:cNvSpPr>
          <p:nvPr/>
        </p:nvSpPr>
        <p:spPr bwMode="auto">
          <a:xfrm>
            <a:off x="632520" y="1628800"/>
            <a:ext cx="8332916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" sz="6000" dirty="0" smtClean="0"/>
              <a:t/>
            </a:r>
            <a:br>
              <a:rPr lang="es-ES" sz="6000" dirty="0" smtClean="0"/>
            </a:br>
            <a:r>
              <a:rPr lang="es-ES" sz="6000" dirty="0" smtClean="0"/>
              <a:t>Industria </a:t>
            </a:r>
            <a:r>
              <a:rPr lang="es-ES" sz="6000" dirty="0"/>
              <a:t>E</a:t>
            </a:r>
            <a:r>
              <a:rPr lang="es-ES" sz="6000" dirty="0" smtClean="0"/>
              <a:t>ólica Argentina</a:t>
            </a:r>
            <a:endParaRPr lang="es-ES" sz="6000" dirty="0"/>
          </a:p>
        </p:txBody>
      </p:sp>
      <p:sp>
        <p:nvSpPr>
          <p:cNvPr id="13" name="Text Placeholder 3"/>
          <p:cNvSpPr txBox="1">
            <a:spLocks/>
          </p:cNvSpPr>
          <p:nvPr/>
        </p:nvSpPr>
        <p:spPr bwMode="auto">
          <a:xfrm>
            <a:off x="2386757" y="3609020"/>
            <a:ext cx="485921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s-ES_tradnl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s-ES_tradnl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22 de julio de  2016</a:t>
            </a:r>
            <a:endParaRPr lang="es-ES_tradnl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44488" y="4485426"/>
            <a:ext cx="9289032" cy="14638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966" y="4889723"/>
            <a:ext cx="4210050" cy="7715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</p:pic>
      <p:pic>
        <p:nvPicPr>
          <p:cNvPr id="1028" name="Picture 4" descr="Asad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680" y="4698320"/>
            <a:ext cx="1356528" cy="1106944"/>
          </a:xfrm>
          <a:prstGeom prst="rect">
            <a:avLst/>
          </a:prstGeom>
          <a:solidFill>
            <a:schemeClr val="bg1">
              <a:lumMod val="85000"/>
              <a:alpha val="99000"/>
            </a:schemeClr>
          </a:solidFill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272" y="4797152"/>
            <a:ext cx="947385" cy="1018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10 CuadroTexto"/>
          <p:cNvSpPr txBox="1">
            <a:spLocks noChangeArrowheads="1"/>
          </p:cNvSpPr>
          <p:nvPr/>
        </p:nvSpPr>
        <p:spPr bwMode="auto">
          <a:xfrm>
            <a:off x="545174" y="1988840"/>
            <a:ext cx="881565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_tradnl" sz="3200" b="1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Forma y demanda empleo de alta calificación</a:t>
            </a:r>
          </a:p>
          <a:p>
            <a:pPr algn="ctr"/>
            <a:r>
              <a:rPr lang="es-ES_tradnl" sz="3200" b="1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Pagan salarios mayores al promedio </a:t>
            </a:r>
          </a:p>
          <a:p>
            <a:pPr algn="ctr"/>
            <a:r>
              <a:rPr lang="es-ES_tradnl" sz="3200" b="1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del sector manufacturero</a:t>
            </a:r>
          </a:p>
        </p:txBody>
      </p:sp>
      <p:pic>
        <p:nvPicPr>
          <p:cNvPr id="1843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55" y="3933825"/>
            <a:ext cx="9237001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Intensivo en mano de obra</a:t>
            </a:r>
            <a:endParaRPr lang="es-A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3F08F-4563-48E6-A1B9-7B2F5A6B385A}" type="slidenum">
              <a:rPr lang="es-ES_tradnl" smtClean="0"/>
              <a:pPr/>
              <a:t>10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5640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49" y="3620616"/>
            <a:ext cx="8724503" cy="209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10 CuadroTexto"/>
          <p:cNvSpPr txBox="1">
            <a:spLocks noChangeArrowheads="1"/>
          </p:cNvSpPr>
          <p:nvPr/>
        </p:nvSpPr>
        <p:spPr bwMode="auto">
          <a:xfrm>
            <a:off x="590749" y="1988841"/>
            <a:ext cx="8659152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3200" b="1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Existe una gran oportunidad y tenemos </a:t>
            </a:r>
          </a:p>
          <a:p>
            <a:pPr algn="ctr"/>
            <a:r>
              <a:rPr lang="es-ES_tradnl" sz="3200" b="1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masa crítica de empresas y productos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dirty="0"/>
              <a:t>Sustitución de importaciones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23F08F-4563-48E6-A1B9-7B2F5A6B385A}" type="slidenum">
              <a:rPr lang="es-ES_tradnl" smtClean="0"/>
              <a:pPr>
                <a:defRPr/>
              </a:pPr>
              <a:t>11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2513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Energía eólica, una oportunidad</a:t>
            </a:r>
            <a:br>
              <a:rPr lang="es-ES" dirty="0"/>
            </a:br>
            <a:r>
              <a:rPr lang="es-ES" dirty="0"/>
              <a:t> ESTRATÉGICA</a:t>
            </a:r>
            <a:br>
              <a:rPr lang="es-ES" dirty="0"/>
            </a:br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B05FB0-127F-4B7D-BB6B-2F988EF3EF46}" type="slidenum">
              <a:rPr lang="es-ES_tradnl" smtClean="0"/>
              <a:pPr>
                <a:defRPr/>
              </a:pPr>
              <a:t>12</a:t>
            </a:fld>
            <a:endParaRPr lang="es-ES_tradnl"/>
          </a:p>
        </p:txBody>
      </p:sp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428498" y="1557339"/>
            <a:ext cx="8815383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s-ES" sz="2200" b="1" dirty="0">
                <a:solidFill>
                  <a:schemeClr val="bg1"/>
                </a:solidFill>
              </a:rPr>
              <a:t>El viento es una fuente de energía muy valiosa, pero también puede</a:t>
            </a:r>
            <a:r>
              <a:rPr lang="es-ES" sz="2200" b="1" i="1" u="sng" dirty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rPr>
              <a:t> dar impulso al desarrollo industrial.</a:t>
            </a:r>
          </a:p>
          <a:p>
            <a:pPr algn="just">
              <a:spcBef>
                <a:spcPct val="50000"/>
              </a:spcBef>
              <a:defRPr/>
            </a:pPr>
            <a:r>
              <a:rPr lang="es-ES" sz="2200" b="1" dirty="0">
                <a:solidFill>
                  <a:schemeClr val="bg1"/>
                </a:solidFill>
              </a:rPr>
              <a:t>El objetivo estratégico es resolver los desafíos energéticos, </a:t>
            </a:r>
            <a:r>
              <a:rPr lang="es-ES" sz="2200" b="1" i="1" u="sng" dirty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rPr>
              <a:t>apalancando el desarrollo industrial nacional. </a:t>
            </a:r>
          </a:p>
          <a:p>
            <a:pPr>
              <a:spcBef>
                <a:spcPct val="50000"/>
              </a:spcBef>
              <a:defRPr/>
            </a:pP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6" name="Picture 17" descr="Torres Proceso de fabricació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00" y="3400153"/>
            <a:ext cx="3797301" cy="221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549" y="3429000"/>
            <a:ext cx="3508375" cy="2609850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251" y="5085184"/>
            <a:ext cx="2378714" cy="164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08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B05FB0-127F-4B7D-BB6B-2F988EF3EF46}" type="slidenum">
              <a:rPr lang="es-ES_tradnl" smtClean="0"/>
              <a:pPr>
                <a:defRPr/>
              </a:pPr>
              <a:t>13</a:t>
            </a:fld>
            <a:endParaRPr lang="es-ES_tradnl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3600" dirty="0" smtClean="0"/>
              <a:t>Argentina cuenta con </a:t>
            </a:r>
            <a:br>
              <a:rPr lang="es-ES" sz="3600" dirty="0" smtClean="0"/>
            </a:br>
            <a:r>
              <a:rPr lang="es-ES" sz="3600" dirty="0" smtClean="0"/>
              <a:t>el recurso natural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06506" y="4842075"/>
            <a:ext cx="3510390" cy="178318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s-ES" sz="2000" dirty="0" smtClean="0"/>
              <a:t>La Patagonia, las serranías</a:t>
            </a:r>
          </a:p>
          <a:p>
            <a:pPr eaLnBrk="1" hangingPunct="1">
              <a:buFontTx/>
              <a:buNone/>
            </a:pPr>
            <a:r>
              <a:rPr lang="es-ES" sz="2000" dirty="0" smtClean="0"/>
              <a:t>del sur de Buenos Aires, </a:t>
            </a:r>
          </a:p>
          <a:p>
            <a:pPr eaLnBrk="1" hangingPunct="1">
              <a:buFontTx/>
              <a:buNone/>
            </a:pPr>
            <a:r>
              <a:rPr lang="es-ES" sz="2000" dirty="0"/>
              <a:t>l</a:t>
            </a:r>
            <a:r>
              <a:rPr lang="es-ES" sz="2000" dirty="0" smtClean="0"/>
              <a:t>os valles cordilleranos, </a:t>
            </a:r>
          </a:p>
          <a:p>
            <a:pPr eaLnBrk="1" hangingPunct="1">
              <a:buFontTx/>
              <a:buNone/>
            </a:pPr>
            <a:r>
              <a:rPr lang="es-ES" sz="2000" dirty="0" smtClean="0"/>
              <a:t>la costa atlántica…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66" y="1628800"/>
            <a:ext cx="2663746" cy="3213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328930" y="1628800"/>
            <a:ext cx="5303838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s-ES" sz="2600" dirty="0">
                <a:solidFill>
                  <a:schemeClr val="bg1"/>
                </a:solidFill>
                <a:latin typeface="Arial" charset="0"/>
              </a:rPr>
              <a:t>Y aún más valioso, cuenta con el recurso tecnológico y humano…</a:t>
            </a:r>
            <a:br>
              <a:rPr lang="es-ES" sz="2600" dirty="0">
                <a:solidFill>
                  <a:schemeClr val="bg1"/>
                </a:solidFill>
                <a:latin typeface="Arial" charset="0"/>
              </a:rPr>
            </a:br>
            <a:r>
              <a:rPr lang="es-ES" sz="2600" dirty="0">
                <a:solidFill>
                  <a:schemeClr val="bg1"/>
                </a:solidFill>
                <a:latin typeface="Arial" charset="0"/>
              </a:rPr>
              <a:t/>
            </a:r>
            <a:br>
              <a:rPr lang="es-ES" sz="2600" dirty="0">
                <a:solidFill>
                  <a:schemeClr val="bg1"/>
                </a:solidFill>
                <a:latin typeface="Arial" charset="0"/>
              </a:rPr>
            </a:br>
            <a:r>
              <a:rPr lang="es-ES" sz="2600" dirty="0">
                <a:solidFill>
                  <a:schemeClr val="bg1"/>
                </a:solidFill>
                <a:latin typeface="Arial" charset="0"/>
              </a:rPr>
              <a:t>…con un desarrollo regional federal. </a:t>
            </a:r>
            <a:br>
              <a:rPr lang="es-ES" sz="2600" dirty="0">
                <a:solidFill>
                  <a:schemeClr val="bg1"/>
                </a:solidFill>
                <a:latin typeface="Arial" charset="0"/>
              </a:rPr>
            </a:br>
            <a:r>
              <a:rPr lang="es-ES" sz="2800" dirty="0">
                <a:solidFill>
                  <a:schemeClr val="bg1"/>
                </a:solidFill>
                <a:latin typeface="Arial" charset="0"/>
              </a:rPr>
              <a:t/>
            </a:r>
            <a:br>
              <a:rPr lang="es-ES" sz="2800" dirty="0">
                <a:solidFill>
                  <a:schemeClr val="bg1"/>
                </a:solidFill>
                <a:latin typeface="Arial" charset="0"/>
              </a:rPr>
            </a:br>
            <a:r>
              <a:rPr lang="es-ES" sz="28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s-ES" dirty="0">
                <a:solidFill>
                  <a:schemeClr val="bg1"/>
                </a:solidFill>
                <a:latin typeface="Arial" charset="0"/>
              </a:rPr>
              <a:t>Las empresas del Clúster Eólico Argentino están presentes en 12 provincias</a:t>
            </a:r>
            <a:r>
              <a:rPr lang="es-ES" sz="2800" dirty="0">
                <a:solidFill>
                  <a:schemeClr val="bg1"/>
                </a:solidFill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7006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Nos proponemos…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B05FB0-127F-4B7D-BB6B-2F988EF3EF46}" type="slidenum">
              <a:rPr lang="es-ES_tradnl" smtClean="0"/>
              <a:pPr>
                <a:defRPr/>
              </a:pPr>
              <a:t>14</a:t>
            </a:fld>
            <a:endParaRPr lang="es-ES_tradnl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28497" y="2204865"/>
            <a:ext cx="8915400" cy="2797175"/>
          </a:xfrm>
          <a:prstGeom prst="rect">
            <a:avLst/>
          </a:prstGeom>
          <a:solidFill>
            <a:srgbClr val="99CCFF">
              <a:alpha val="25098"/>
            </a:srgbClr>
          </a:solidFill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buFontTx/>
              <a:buNone/>
            </a:pPr>
            <a:r>
              <a:rPr lang="es-ES" sz="4000" smtClean="0"/>
              <a:t>…que la </a:t>
            </a:r>
            <a:r>
              <a:rPr lang="es-ES" sz="4000" smtClean="0">
                <a:solidFill>
                  <a:srgbClr val="CCECFF"/>
                </a:solidFill>
              </a:rPr>
              <a:t>Energía Eólica</a:t>
            </a:r>
            <a:r>
              <a:rPr lang="es-ES" sz="4000" smtClean="0"/>
              <a:t> que se genere en la Argentina se haga con </a:t>
            </a:r>
            <a:r>
              <a:rPr lang="es-ES" sz="4000" smtClean="0">
                <a:solidFill>
                  <a:srgbClr val="CCECFF"/>
                </a:solidFill>
              </a:rPr>
              <a:t>Tecnología Nacional</a:t>
            </a:r>
            <a:r>
              <a:rPr lang="es-ES" sz="4000" smtClean="0"/>
              <a:t> y </a:t>
            </a:r>
            <a:r>
              <a:rPr lang="es-ES" sz="4000" smtClean="0">
                <a:solidFill>
                  <a:srgbClr val="CCECFF"/>
                </a:solidFill>
              </a:rPr>
              <a:t>Empleo Argentino</a:t>
            </a:r>
            <a:endParaRPr lang="es-ES" sz="4000" dirty="0" smtClean="0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68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Ventajas específicas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B05FB0-127F-4B7D-BB6B-2F988EF3EF46}" type="slidenum">
              <a:rPr lang="es-ES_tradnl" smtClean="0"/>
              <a:pPr>
                <a:defRPr/>
              </a:pPr>
              <a:t>15</a:t>
            </a:fld>
            <a:endParaRPr lang="es-ES_tradnl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17669" y="1700808"/>
            <a:ext cx="8994510" cy="4896544"/>
          </a:xfrm>
          <a:prstGeom prst="rect">
            <a:avLst/>
          </a:prstGeom>
          <a:solidFill>
            <a:srgbClr val="99CCFF">
              <a:alpha val="25098"/>
            </a:srgbClr>
          </a:solidFill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90600" lvl="1" indent="-533400" eaLnBrk="1" hangingPunct="1">
              <a:lnSpc>
                <a:spcPct val="120000"/>
              </a:lnSpc>
              <a:spcAft>
                <a:spcPts val="600"/>
              </a:spcAft>
              <a:buFontTx/>
              <a:buAutoNum type="arabicPeriod"/>
            </a:pPr>
            <a:r>
              <a:rPr lang="es-AR" b="1" dirty="0" smtClean="0"/>
              <a:t>Sustitución de importaciones de alto valor tecnológico</a:t>
            </a:r>
            <a:r>
              <a:rPr lang="es-AR" dirty="0" smtClean="0"/>
              <a:t>: 1.000 MW de potencia instalada representan US$ 2.000 millones en la </a:t>
            </a:r>
            <a:r>
              <a:rPr lang="es-AR" b="1" dirty="0" smtClean="0"/>
              <a:t>fabricación</a:t>
            </a:r>
            <a:r>
              <a:rPr lang="es-AR" dirty="0" smtClean="0"/>
              <a:t> de </a:t>
            </a:r>
            <a:r>
              <a:rPr lang="es-AR" b="1" dirty="0" smtClean="0"/>
              <a:t>aerogeneradores nacionales</a:t>
            </a:r>
          </a:p>
          <a:p>
            <a:pPr marL="990600" lvl="1" indent="-533400" eaLnBrk="1" hangingPunct="1">
              <a:lnSpc>
                <a:spcPct val="120000"/>
              </a:lnSpc>
              <a:spcAft>
                <a:spcPts val="600"/>
              </a:spcAft>
              <a:buFontTx/>
              <a:buAutoNum type="arabicPeriod"/>
            </a:pPr>
            <a:r>
              <a:rPr lang="es-AR" b="1" dirty="0" smtClean="0"/>
              <a:t>Potencial exportador de equipos, partes y componentes de alto valor tecnológico.</a:t>
            </a:r>
          </a:p>
          <a:p>
            <a:pPr marL="990600" lvl="1" indent="-533400" eaLnBrk="1" hangingPunct="1">
              <a:lnSpc>
                <a:spcPct val="120000"/>
              </a:lnSpc>
              <a:spcAft>
                <a:spcPts val="600"/>
              </a:spcAft>
              <a:buFontTx/>
              <a:buAutoNum type="arabicPeriod"/>
            </a:pPr>
            <a:r>
              <a:rPr lang="es-AR" b="1" dirty="0" smtClean="0"/>
              <a:t>Creación de empleo calificado.  </a:t>
            </a:r>
            <a:r>
              <a:rPr lang="es-AR" sz="2000" b="1" dirty="0" smtClean="0"/>
              <a:t/>
            </a:r>
            <a:br>
              <a:rPr lang="es-AR" sz="2000" b="1" dirty="0" smtClean="0"/>
            </a:br>
            <a:endParaRPr lang="es-AR" sz="2000" b="1" dirty="0" smtClean="0"/>
          </a:p>
          <a:p>
            <a:pPr marL="990600" lvl="1" indent="-533400" eaLnBrk="1" hangingPunct="1">
              <a:lnSpc>
                <a:spcPct val="120000"/>
              </a:lnSpc>
              <a:spcAft>
                <a:spcPts val="600"/>
              </a:spcAft>
              <a:buFontTx/>
              <a:buAutoNum type="arabicPeriod"/>
            </a:pPr>
            <a:endParaRPr lang="es-AR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215897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3" descr="PARQUE EOLICO  ARAU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24" y="2186334"/>
            <a:ext cx="2746507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733" y="2186334"/>
            <a:ext cx="2497138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537" y="2191097"/>
            <a:ext cx="2956322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24" y="4075460"/>
            <a:ext cx="8466535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dirty="0"/>
              <a:t>Ahorro de Divisas </a:t>
            </a:r>
            <a:br>
              <a:rPr lang="es-ES_tradnl" dirty="0"/>
            </a:br>
            <a:r>
              <a:rPr lang="es-ES_tradnl" dirty="0"/>
              <a:t>Con desarrollo </a:t>
            </a:r>
            <a:r>
              <a:rPr lang="es-ES_tradnl" dirty="0" smtClean="0"/>
              <a:t>tecnológico</a:t>
            </a:r>
            <a:endParaRPr lang="es-A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23F08F-4563-48E6-A1B9-7B2F5A6B385A}" type="slidenum">
              <a:rPr lang="es-ES_tradnl" smtClean="0"/>
              <a:pPr>
                <a:defRPr/>
              </a:pPr>
              <a:t>16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7768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Generación de empleo</a:t>
            </a:r>
            <a:br>
              <a:rPr lang="es-ES" dirty="0"/>
            </a:br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B05FB0-127F-4B7D-BB6B-2F988EF3EF46}" type="slidenum">
              <a:rPr lang="es-ES_tradnl" smtClean="0"/>
              <a:pPr>
                <a:defRPr/>
              </a:pPr>
              <a:t>17</a:t>
            </a:fld>
            <a:endParaRPr lang="es-ES_tradnl"/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559" y="1556792"/>
            <a:ext cx="7926764" cy="3021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194472" y="5454352"/>
            <a:ext cx="8580040" cy="1143000"/>
          </a:xfrm>
          <a:prstGeom prst="rect">
            <a:avLst/>
          </a:prstGeom>
          <a:solidFill>
            <a:srgbClr val="99CCFF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s-ES" sz="2800" b="1" i="1" dirty="0">
                <a:solidFill>
                  <a:schemeClr val="bg1"/>
                </a:solidFill>
                <a:latin typeface="Arial" charset="0"/>
              </a:rPr>
              <a:t>En el sector eólico se generan </a:t>
            </a:r>
            <a:br>
              <a:rPr lang="es-ES" sz="2800" b="1" i="1" dirty="0">
                <a:solidFill>
                  <a:schemeClr val="bg1"/>
                </a:solidFill>
                <a:latin typeface="Arial" charset="0"/>
              </a:rPr>
            </a:br>
            <a:r>
              <a:rPr lang="es-ES" sz="2800" b="1" i="1" dirty="0">
                <a:solidFill>
                  <a:schemeClr val="bg1"/>
                </a:solidFill>
                <a:latin typeface="Arial" charset="0"/>
              </a:rPr>
              <a:t>15 a 20 empleos por MW</a:t>
            </a: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1442906" y="4664224"/>
            <a:ext cx="616373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600" dirty="0" err="1"/>
              <a:t>Empleo</a:t>
            </a:r>
            <a:r>
              <a:rPr lang="en-US" sz="1600" dirty="0"/>
              <a:t> </a:t>
            </a:r>
            <a:r>
              <a:rPr lang="en-US" sz="1600" dirty="0" err="1"/>
              <a:t>directo</a:t>
            </a:r>
            <a:r>
              <a:rPr lang="en-US" sz="1600" dirty="0"/>
              <a:t> </a:t>
            </a:r>
            <a:r>
              <a:rPr lang="en-US" sz="1600" dirty="0" err="1"/>
              <a:t>por</a:t>
            </a:r>
            <a:r>
              <a:rPr lang="en-US" sz="1600" dirty="0"/>
              <a:t> </a:t>
            </a:r>
            <a:r>
              <a:rPr lang="en-US" sz="1600" dirty="0" err="1"/>
              <a:t>tipo</a:t>
            </a:r>
            <a:r>
              <a:rPr lang="en-US" sz="1600" dirty="0"/>
              <a:t> de </a:t>
            </a:r>
            <a:r>
              <a:rPr lang="en-US" sz="1600" dirty="0" err="1"/>
              <a:t>empresa</a:t>
            </a:r>
            <a:endParaRPr lang="en-US" sz="1600" dirty="0"/>
          </a:p>
          <a:p>
            <a:pPr algn="ctr"/>
            <a:r>
              <a:rPr lang="es-ES" sz="1200" dirty="0" err="1"/>
              <a:t>Ewea</a:t>
            </a:r>
            <a:r>
              <a:rPr lang="es-ES" sz="1200" dirty="0"/>
              <a:t>: </a:t>
            </a:r>
            <a:r>
              <a:rPr lang="es-ES" sz="1200" dirty="0" err="1"/>
              <a:t>European</a:t>
            </a:r>
            <a:r>
              <a:rPr lang="es-ES" sz="1200" dirty="0"/>
              <a:t> </a:t>
            </a:r>
            <a:r>
              <a:rPr lang="es-ES" sz="1200" dirty="0" err="1"/>
              <a:t>Wind</a:t>
            </a:r>
            <a:r>
              <a:rPr lang="es-ES" sz="1200" dirty="0"/>
              <a:t> </a:t>
            </a:r>
            <a:r>
              <a:rPr lang="es-ES" sz="1200" dirty="0" err="1"/>
              <a:t>Energy</a:t>
            </a:r>
            <a:r>
              <a:rPr lang="es-ES" sz="1200" dirty="0"/>
              <a:t> </a:t>
            </a:r>
            <a:r>
              <a:rPr lang="es-ES" sz="1200" dirty="0" err="1"/>
              <a:t>Association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259913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Kaplan Toco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786" y="1915933"/>
            <a:ext cx="1667486" cy="2279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6" descr="Reactor catalíti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1916832"/>
            <a:ext cx="1872208" cy="4517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9" descr="Satélite SAC-D/Aquarius diseñado y construido para la agencia espacial argentina CONA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135" y="1916832"/>
            <a:ext cx="3251760" cy="2253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CuadroTexto"/>
          <p:cNvSpPr txBox="1"/>
          <p:nvPr/>
        </p:nvSpPr>
        <p:spPr>
          <a:xfrm>
            <a:off x="2248135" y="4390437"/>
            <a:ext cx="5153137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s-ES_tradnl"/>
            </a:defPPr>
            <a:lvl1pPr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200" dirty="0">
                <a:solidFill>
                  <a:schemeClr val="tx2"/>
                </a:solidFill>
              </a:rPr>
              <a:t>Con chapa de 1U$S / kg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200" dirty="0">
                <a:solidFill>
                  <a:schemeClr val="tx2"/>
                </a:solidFill>
              </a:rPr>
              <a:t>se producen y exportan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200" dirty="0">
                <a:solidFill>
                  <a:schemeClr val="tx2"/>
                </a:solidFill>
              </a:rPr>
              <a:t>equipos por 30 U$S / kg</a:t>
            </a:r>
            <a:endParaRPr lang="es-AR" sz="3200" dirty="0">
              <a:solidFill>
                <a:schemeClr val="tx2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Exportaciones de Alto valor agregado </a:t>
            </a:r>
            <a:r>
              <a:rPr lang="es-ES_tradnl" dirty="0" smtClean="0"/>
              <a:t>tecnológico</a:t>
            </a:r>
            <a:endParaRPr lang="es-A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23F08F-4563-48E6-A1B9-7B2F5A6B385A}" type="slidenum">
              <a:rPr lang="es-ES_tradnl" smtClean="0"/>
              <a:pPr>
                <a:defRPr/>
              </a:pPr>
              <a:t>18</a:t>
            </a:fld>
            <a:endParaRPr lang="es-ES_tradnl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454" y="1916831"/>
            <a:ext cx="2166512" cy="325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06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rved Down Arrow 15"/>
          <p:cNvSpPr/>
          <p:nvPr/>
        </p:nvSpPr>
        <p:spPr>
          <a:xfrm rot="21328046">
            <a:off x="5647365" y="2849006"/>
            <a:ext cx="1897367" cy="720080"/>
          </a:xfrm>
          <a:prstGeom prst="curvedDownArrow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5" name="Curved Down Arrow 4"/>
          <p:cNvSpPr/>
          <p:nvPr/>
        </p:nvSpPr>
        <p:spPr>
          <a:xfrm rot="11565243" flipH="1">
            <a:off x="2027675" y="4077072"/>
            <a:ext cx="1638182" cy="720080"/>
          </a:xfrm>
          <a:prstGeom prst="curved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5300" y="404812"/>
            <a:ext cx="7500038" cy="1223988"/>
          </a:xfrm>
        </p:spPr>
        <p:txBody>
          <a:bodyPr/>
          <a:lstStyle/>
          <a:p>
            <a:r>
              <a:rPr lang="es-ES_tradnl" sz="4400" dirty="0"/>
              <a:t>Transferencia de tecnología:</a:t>
            </a:r>
            <a:br>
              <a:rPr lang="es-ES_tradnl" sz="4400" dirty="0"/>
            </a:br>
            <a:r>
              <a:rPr lang="es-ES_tradnl" sz="3600" b="0" i="1" dirty="0"/>
              <a:t>¿a través de equipos importados</a:t>
            </a:r>
            <a:r>
              <a:rPr lang="es-ES_tradnl" b="0" i="1" dirty="0" smtClean="0"/>
              <a:t>?</a:t>
            </a:r>
            <a:endParaRPr lang="es-AR" sz="3600" b="0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23F08F-4563-48E6-A1B9-7B2F5A6B385A}" type="slidenum">
              <a:rPr lang="es-ES_tradnl" smtClean="0"/>
              <a:pPr>
                <a:defRPr/>
              </a:pPr>
              <a:t>19</a:t>
            </a:fld>
            <a:endParaRPr lang="es-ES_tradnl"/>
          </a:p>
        </p:txBody>
      </p:sp>
      <p:sp>
        <p:nvSpPr>
          <p:cNvPr id="13" name="Oval 12"/>
          <p:cNvSpPr/>
          <p:nvPr/>
        </p:nvSpPr>
        <p:spPr>
          <a:xfrm>
            <a:off x="758995" y="1772817"/>
            <a:ext cx="2511266" cy="2319143"/>
          </a:xfrm>
          <a:prstGeom prst="ellipse">
            <a:avLst/>
          </a:prstGeom>
          <a:solidFill>
            <a:schemeClr val="tx2">
              <a:lumMod val="50000"/>
              <a:alpha val="44706"/>
            </a:schemeClr>
          </a:solidFill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4320"/>
              </a:lnSpc>
            </a:pPr>
            <a:r>
              <a:rPr lang="es-ES_tradnl" sz="36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</a:rPr>
              <a:t>“</a:t>
            </a:r>
            <a:r>
              <a:rPr lang="es-ES_tradnl" sz="36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</a:rPr>
              <a:t>saber</a:t>
            </a:r>
          </a:p>
          <a:p>
            <a:pPr algn="ctr">
              <a:lnSpc>
                <a:spcPts val="4320"/>
              </a:lnSpc>
            </a:pPr>
            <a:r>
              <a:rPr lang="es-ES_tradnl" sz="36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</a:rPr>
              <a:t>cómo</a:t>
            </a:r>
            <a:r>
              <a:rPr lang="es-ES_tradnl" sz="36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</a:rPr>
              <a:t>” </a:t>
            </a:r>
          </a:p>
        </p:txBody>
      </p:sp>
      <p:sp>
        <p:nvSpPr>
          <p:cNvPr id="14" name="Oval 13"/>
          <p:cNvSpPr/>
          <p:nvPr/>
        </p:nvSpPr>
        <p:spPr>
          <a:xfrm>
            <a:off x="2846766" y="1916833"/>
            <a:ext cx="2511266" cy="2319143"/>
          </a:xfrm>
          <a:prstGeom prst="ellipse">
            <a:avLst/>
          </a:prstGeom>
          <a:solidFill>
            <a:schemeClr val="bg2">
              <a:alpha val="44706"/>
            </a:schemeClr>
          </a:solidFill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dirty="0">
                <a:latin typeface="Calibri" pitchFamily="34" charset="0"/>
              </a:rPr>
              <a:t>uso de la tecnología</a:t>
            </a:r>
            <a:r>
              <a:rPr lang="es-ES_tradnl" sz="2400" dirty="0" smtClean="0">
                <a:latin typeface="Calibri" pitchFamily="34" charset="0"/>
              </a:rPr>
              <a:t>.</a:t>
            </a:r>
            <a:endParaRPr lang="es-ES_tradnl" sz="2400" dirty="0">
              <a:latin typeface="Calibri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376962" y="3429001"/>
            <a:ext cx="2511266" cy="2319143"/>
          </a:xfrm>
          <a:prstGeom prst="ellipse">
            <a:avLst/>
          </a:prstGeom>
          <a:solidFill>
            <a:schemeClr val="accent2">
              <a:lumMod val="50000"/>
              <a:alpha val="44706"/>
            </a:schemeClr>
          </a:solidFill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4320"/>
              </a:lnSpc>
            </a:pPr>
            <a:r>
              <a:rPr lang="es-ES_tradnl" sz="36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</a:rPr>
              <a:t>“saber por qué” </a:t>
            </a:r>
            <a:endParaRPr lang="es-AR" sz="3600" dirty="0"/>
          </a:p>
        </p:txBody>
      </p:sp>
      <p:sp>
        <p:nvSpPr>
          <p:cNvPr id="12" name="Oval 11"/>
          <p:cNvSpPr/>
          <p:nvPr/>
        </p:nvSpPr>
        <p:spPr>
          <a:xfrm>
            <a:off x="6465002" y="3558130"/>
            <a:ext cx="2511266" cy="2319143"/>
          </a:xfrm>
          <a:prstGeom prst="ellipse">
            <a:avLst/>
          </a:prstGeom>
          <a:solidFill>
            <a:schemeClr val="accent2">
              <a:lumMod val="20000"/>
              <a:lumOff val="80000"/>
              <a:alpha val="44706"/>
            </a:schemeClr>
          </a:solidFill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dirty="0">
                <a:latin typeface="Calibri" pitchFamily="34" charset="0"/>
              </a:rPr>
              <a:t>creación de tecnología.</a:t>
            </a:r>
            <a:r>
              <a:rPr lang="es-ES_tradnl" dirty="0">
                <a:latin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71908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25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5" grpId="0" animBg="1"/>
      <p:bldP spid="13" grpId="0" animBg="1"/>
      <p:bldP spid="14" grpId="0" animBg="1"/>
      <p:bldP spid="4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4251326" y="1814514"/>
            <a:ext cx="506994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400" b="1" dirty="0">
                <a:solidFill>
                  <a:schemeClr val="bg1"/>
                </a:solidFill>
                <a:latin typeface="+mn-lt"/>
              </a:rPr>
              <a:t>Desarrollo Federal</a:t>
            </a:r>
          </a:p>
        </p:txBody>
      </p:sp>
      <p:sp>
        <p:nvSpPr>
          <p:cNvPr id="15366" name="2 CuadroTexto"/>
          <p:cNvSpPr txBox="1">
            <a:spLocks noChangeArrowheads="1"/>
          </p:cNvSpPr>
          <p:nvPr/>
        </p:nvSpPr>
        <p:spPr bwMode="auto">
          <a:xfrm>
            <a:off x="4094825" y="3429000"/>
            <a:ext cx="565467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4000" b="1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96 Socios </a:t>
            </a:r>
          </a:p>
          <a:p>
            <a:r>
              <a:rPr lang="es-ES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</a:rPr>
              <a:t>activos y </a:t>
            </a:r>
            <a:r>
              <a:rPr lang="es-ES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</a:rPr>
              <a:t>adherentes con</a:t>
            </a:r>
            <a:endParaRPr lang="es-ES" sz="2400" b="1" dirty="0">
              <a:solidFill>
                <a:schemeClr val="accent1">
                  <a:lumMod val="40000"/>
                  <a:lumOff val="60000"/>
                </a:schemeClr>
              </a:solidFill>
              <a:latin typeface="Calibri" pitchFamily="34" charset="0"/>
            </a:endParaRPr>
          </a:p>
          <a:p>
            <a:r>
              <a:rPr lang="es-ES" sz="4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rPr>
              <a:t>&gt; </a:t>
            </a:r>
            <a:r>
              <a:rPr lang="es-ES" sz="4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rPr>
              <a:t>de 10 mil </a:t>
            </a:r>
            <a:r>
              <a:rPr lang="es-ES" sz="2400" b="1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empleos directos</a:t>
            </a:r>
            <a:endParaRPr lang="es-AR" sz="2400" b="1" dirty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</p:txBody>
      </p:sp>
      <p:sp>
        <p:nvSpPr>
          <p:cNvPr id="8" name="9 CuadroTexto"/>
          <p:cNvSpPr txBox="1">
            <a:spLocks noChangeArrowheads="1"/>
          </p:cNvSpPr>
          <p:nvPr/>
        </p:nvSpPr>
        <p:spPr bwMode="auto">
          <a:xfrm>
            <a:off x="4239288" y="2533652"/>
            <a:ext cx="547237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4400" b="1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&gt; </a:t>
            </a:r>
            <a:r>
              <a:rPr lang="es-ES" sz="4400" b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400 </a:t>
            </a:r>
            <a:r>
              <a:rPr lang="es-ES" sz="2400" b="1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empresas representadas</a:t>
            </a:r>
            <a:endParaRPr lang="es-AR" sz="2400" b="1" dirty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</p:txBody>
      </p:sp>
      <p:pic>
        <p:nvPicPr>
          <p:cNvPr id="1026" name="Picture 2" descr="M:\IMAGEN\Presentaciones\2014\Jadur\CIPIBIC\MAP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07" y="620688"/>
            <a:ext cx="3415671" cy="5714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23F08F-4563-48E6-A1B9-7B2F5A6B385A}" type="slidenum">
              <a:rPr lang="es-ES_tradnl" smtClean="0"/>
              <a:pPr>
                <a:defRPr/>
              </a:pPr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2578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Proyecciones en Argentina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B05FB0-127F-4B7D-BB6B-2F988EF3EF46}" type="slidenum">
              <a:rPr lang="es-ES_tradnl" smtClean="0"/>
              <a:pPr>
                <a:defRPr/>
              </a:pPr>
              <a:t>20</a:t>
            </a:fld>
            <a:endParaRPr lang="es-ES_tradnl"/>
          </a:p>
        </p:txBody>
      </p:sp>
      <p:sp>
        <p:nvSpPr>
          <p:cNvPr id="4" name="Content Placeholder 5"/>
          <p:cNvSpPr>
            <a:spLocks/>
          </p:cNvSpPr>
          <p:nvPr/>
        </p:nvSpPr>
        <p:spPr bwMode="auto">
          <a:xfrm>
            <a:off x="490490" y="1201142"/>
            <a:ext cx="8903362" cy="330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80975" indent="-180975">
              <a:lnSpc>
                <a:spcPct val="20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s-A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Potencial eólico: 2000 GW</a:t>
            </a:r>
          </a:p>
          <a:p>
            <a:pPr marL="180975" indent="-180975">
              <a:lnSpc>
                <a:spcPct val="20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s-A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Capacidad instalada Eólica </a:t>
            </a:r>
            <a:r>
              <a:rPr lang="es-A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2015: 187 </a:t>
            </a:r>
            <a:r>
              <a:rPr lang="es-A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MW</a:t>
            </a:r>
          </a:p>
          <a:p>
            <a:pPr marL="180975" indent="-180975">
              <a:lnSpc>
                <a:spcPct val="20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s-A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Capacidad instalada total </a:t>
            </a:r>
            <a:r>
              <a:rPr lang="es-A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2015: 32 </a:t>
            </a:r>
            <a:r>
              <a:rPr lang="es-A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GW</a:t>
            </a:r>
          </a:p>
          <a:p>
            <a:pPr marL="180975" indent="-180975">
              <a:lnSpc>
                <a:spcPct val="20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s-A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Capacidad instalada proyectada hacia </a:t>
            </a:r>
            <a:r>
              <a:rPr lang="es-A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2025: 45 </a:t>
            </a:r>
            <a:r>
              <a:rPr lang="es-A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GW</a:t>
            </a:r>
          </a:p>
          <a:p>
            <a:pPr marL="180975" indent="-180975">
              <a:lnSpc>
                <a:spcPct val="20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s-A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Capacidad instalada Eólica 2015: </a:t>
            </a:r>
            <a:r>
              <a:rPr lang="es-A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9000 </a:t>
            </a:r>
            <a:r>
              <a:rPr lang="es-A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MW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7682656" y="2600908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0,58 %</a:t>
            </a:r>
          </a:p>
        </p:txBody>
      </p:sp>
      <p:sp>
        <p:nvSpPr>
          <p:cNvPr id="6" name="5 Cerrar llave"/>
          <p:cNvSpPr/>
          <p:nvPr/>
        </p:nvSpPr>
        <p:spPr>
          <a:xfrm>
            <a:off x="6897216" y="2178442"/>
            <a:ext cx="785440" cy="1368152"/>
          </a:xfrm>
          <a:prstGeom prst="rightBrace">
            <a:avLst/>
          </a:prstGeom>
          <a:noFill/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errar llave"/>
          <p:cNvSpPr/>
          <p:nvPr/>
        </p:nvSpPr>
        <p:spPr>
          <a:xfrm>
            <a:off x="7893666" y="3708251"/>
            <a:ext cx="785440" cy="1368152"/>
          </a:xfrm>
          <a:prstGeom prst="rightBrace">
            <a:avLst/>
          </a:prstGeom>
          <a:noFill/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8762552" y="4130717"/>
            <a:ext cx="1143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20 %*</a:t>
            </a:r>
            <a:endParaRPr lang="es-ES" sz="28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290690" y="5360369"/>
            <a:ext cx="56866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* Según la nueva ley 27.191</a:t>
            </a:r>
          </a:p>
        </p:txBody>
      </p:sp>
    </p:spTree>
    <p:extLst>
      <p:ext uri="{BB962C8B-B14F-4D97-AF65-F5344CB8AC3E}">
        <p14:creationId xmlns:p14="http://schemas.microsoft.com/office/powerpoint/2010/main" val="207139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Demanda en la región</a:t>
            </a:r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B05FB0-127F-4B7D-BB6B-2F988EF3EF46}" type="slidenum">
              <a:rPr lang="es-ES_tradnl" smtClean="0"/>
              <a:pPr>
                <a:defRPr/>
              </a:pPr>
              <a:t>21</a:t>
            </a:fld>
            <a:endParaRPr lang="es-ES_tradnl"/>
          </a:p>
        </p:txBody>
      </p:sp>
      <p:graphicFrame>
        <p:nvGraphicFramePr>
          <p:cNvPr id="4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7042244"/>
              </p:ext>
            </p:extLst>
          </p:nvPr>
        </p:nvGraphicFramePr>
        <p:xfrm>
          <a:off x="272480" y="1551776"/>
          <a:ext cx="9361040" cy="4399464"/>
        </p:xfrm>
        <a:graphic>
          <a:graphicData uri="http://schemas.openxmlformats.org/drawingml/2006/table">
            <a:tbl>
              <a:tblPr/>
              <a:tblGrid>
                <a:gridCol w="3175737"/>
                <a:gridCol w="6185303"/>
              </a:tblGrid>
              <a:tr h="4370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País</a:t>
                      </a:r>
                    </a:p>
                  </a:txBody>
                  <a:tcPr marL="99060" marR="990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Capacidad instalada adicional mínima y máxima por país (MW)</a:t>
                      </a: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0000"/>
                      </a:srgbClr>
                    </a:solidFill>
                  </a:tcPr>
                </a:tc>
              </a:tr>
              <a:tr h="362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Brasil (2020)</a:t>
                      </a:r>
                    </a:p>
                  </a:txBody>
                  <a:tcPr marL="99060" marR="990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6000-7800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0000"/>
                      </a:srgbClr>
                    </a:solidFill>
                  </a:tcPr>
                </a:tc>
              </a:tr>
              <a:tr h="362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Argentina (2020)</a:t>
                      </a:r>
                    </a:p>
                  </a:txBody>
                  <a:tcPr marL="99060" marR="990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200-8000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0000"/>
                      </a:srgbClr>
                    </a:solidFill>
                  </a:tcPr>
                </a:tc>
              </a:tr>
              <a:tr h="362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Chile (2020)</a:t>
                      </a:r>
                    </a:p>
                  </a:txBody>
                  <a:tcPr marL="99060" marR="990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1000-6122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0000"/>
                      </a:srgbClr>
                    </a:solidFill>
                  </a:tcPr>
                </a:tc>
              </a:tr>
              <a:tr h="362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Perú (2020)</a:t>
                      </a:r>
                    </a:p>
                  </a:txBody>
                  <a:tcPr marL="99060" marR="990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0-403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0000"/>
                      </a:srgbClr>
                    </a:solidFill>
                  </a:tcPr>
                </a:tc>
              </a:tr>
              <a:tr h="362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Colombia (2020)</a:t>
                      </a:r>
                    </a:p>
                  </a:txBody>
                  <a:tcPr marL="99060" marR="990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9-100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0000"/>
                      </a:srgbClr>
                    </a:solidFill>
                  </a:tcPr>
                </a:tc>
              </a:tr>
              <a:tr h="362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Venezuela (2013)</a:t>
                      </a:r>
                    </a:p>
                  </a:txBody>
                  <a:tcPr marL="99060" marR="990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172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0000"/>
                      </a:srgbClr>
                    </a:solidFill>
                  </a:tcPr>
                </a:tc>
              </a:tr>
              <a:tr h="362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México (2020)</a:t>
                      </a:r>
                    </a:p>
                  </a:txBody>
                  <a:tcPr marL="99060" marR="990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1724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0000"/>
                      </a:srgbClr>
                    </a:solidFill>
                  </a:tcPr>
                </a:tc>
              </a:tr>
              <a:tr h="362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Uruguay (2020)</a:t>
                      </a:r>
                    </a:p>
                  </a:txBody>
                  <a:tcPr marL="99060" marR="990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200-600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0000"/>
                      </a:srgbClr>
                    </a:solidFill>
                  </a:tcPr>
                </a:tc>
              </a:tr>
              <a:tr h="362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América Central (2015)</a:t>
                      </a:r>
                    </a:p>
                  </a:txBody>
                  <a:tcPr marL="99060" marR="990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115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0000"/>
                      </a:srgbClr>
                    </a:solidFill>
                  </a:tcPr>
                </a:tc>
              </a:tr>
              <a:tr h="362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marL="99060" marR="990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9200-24600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Text Box 41"/>
          <p:cNvSpPr txBox="1">
            <a:spLocks noChangeArrowheads="1"/>
          </p:cNvSpPr>
          <p:nvPr/>
        </p:nvSpPr>
        <p:spPr bwMode="auto">
          <a:xfrm>
            <a:off x="16957" y="6446045"/>
            <a:ext cx="787836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1200" dirty="0"/>
              <a:t>Tomado de International </a:t>
            </a:r>
            <a:r>
              <a:rPr lang="es-ES" sz="1200" dirty="0" err="1"/>
              <a:t>Copper</a:t>
            </a:r>
            <a:r>
              <a:rPr lang="es-ES" sz="1200" dirty="0"/>
              <a:t> </a:t>
            </a:r>
            <a:r>
              <a:rPr lang="es-ES" sz="1200" dirty="0" err="1"/>
              <a:t>Association</a:t>
            </a:r>
            <a:r>
              <a:rPr lang="es-ES" sz="1200" dirty="0"/>
              <a:t> y ampliado con fuentes propias</a:t>
            </a:r>
          </a:p>
        </p:txBody>
      </p:sp>
    </p:spTree>
    <p:extLst>
      <p:ext uri="{BB962C8B-B14F-4D97-AF65-F5344CB8AC3E}">
        <p14:creationId xmlns:p14="http://schemas.microsoft.com/office/powerpoint/2010/main" val="283784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848544" y="476672"/>
            <a:ext cx="6407944" cy="1143000"/>
          </a:xfrm>
        </p:spPr>
        <p:txBody>
          <a:bodyPr/>
          <a:lstStyle/>
          <a:p>
            <a:pPr eaLnBrk="1" hangingPunct="1"/>
            <a:r>
              <a:rPr lang="es-ES" sz="4000" dirty="0" smtClean="0"/>
              <a:t>Desarrolladores de Parques Eólicos</a:t>
            </a:r>
          </a:p>
        </p:txBody>
      </p:sp>
      <p:pic>
        <p:nvPicPr>
          <p:cNvPr id="16387" name="Picture 6" descr="IMP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35" y="1916832"/>
            <a:ext cx="36115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7" descr="ARAUC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758" y="1844824"/>
            <a:ext cx="3353594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8" descr="nrg-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623" y="4203799"/>
            <a:ext cx="3198813" cy="124142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6" name="Picture 4" descr="logo INVA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503" y="4293096"/>
            <a:ext cx="3333849" cy="115728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30091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8229" y="2132856"/>
            <a:ext cx="8915400" cy="45259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s-ES" dirty="0" smtClean="0"/>
              <a:t>Son parte del clúster las tres empresas </a:t>
            </a:r>
          </a:p>
          <a:p>
            <a:pPr algn="ctr" eaLnBrk="1" hangingPunct="1">
              <a:buFontTx/>
              <a:buNone/>
            </a:pPr>
            <a:r>
              <a:rPr lang="es-ES" dirty="0" smtClean="0"/>
              <a:t>nacionales que desarrollan el núcleo </a:t>
            </a:r>
          </a:p>
          <a:p>
            <a:pPr algn="ctr" eaLnBrk="1" hangingPunct="1">
              <a:buFontTx/>
              <a:buNone/>
            </a:pPr>
            <a:r>
              <a:rPr lang="es-ES" dirty="0" smtClean="0"/>
              <a:t>principal de la tecnología eólica, el </a:t>
            </a:r>
          </a:p>
          <a:p>
            <a:pPr algn="ctr" eaLnBrk="1" hangingPunct="1">
              <a:buFontTx/>
              <a:buNone/>
            </a:pPr>
            <a:r>
              <a:rPr lang="es-ES" dirty="0" smtClean="0"/>
              <a:t>aerogenerador</a:t>
            </a:r>
          </a:p>
          <a:p>
            <a:pPr algn="ctr" eaLnBrk="1" hangingPunct="1">
              <a:buFontTx/>
              <a:buNone/>
            </a:pPr>
            <a:endParaRPr lang="es-ES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831789" y="692696"/>
            <a:ext cx="6407944" cy="1143000"/>
          </a:xfrm>
        </p:spPr>
        <p:txBody>
          <a:bodyPr/>
          <a:lstStyle/>
          <a:p>
            <a:pPr eaLnBrk="1" hangingPunct="1"/>
            <a:r>
              <a:rPr lang="es-ES" sz="4000" dirty="0" smtClean="0"/>
              <a:t>La industria nacional tiene el recurso tecnológico</a:t>
            </a:r>
          </a:p>
        </p:txBody>
      </p:sp>
      <p:pic>
        <p:nvPicPr>
          <p:cNvPr id="17412" name="Picture 4" descr="logo INV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639" y="4653136"/>
            <a:ext cx="2826497" cy="115728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17413" name="Picture 5" descr="nrg-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184" y="4703316"/>
            <a:ext cx="2455863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IMPS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89" y="4861720"/>
            <a:ext cx="2753386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769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ertif IMP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13170">
            <a:off x="754990" y="1708150"/>
            <a:ext cx="4447381" cy="472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 descr="Certificacion-NRG-Patagon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2707">
            <a:off x="4986940" y="159633"/>
            <a:ext cx="4297760" cy="562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>
          <a:xfrm>
            <a:off x="84634" y="628573"/>
            <a:ext cx="5960487" cy="549275"/>
          </a:xfrm>
          <a:noFill/>
        </p:spPr>
        <p:txBody>
          <a:bodyPr/>
          <a:lstStyle/>
          <a:p>
            <a:pPr eaLnBrk="1" hangingPunct="1"/>
            <a:r>
              <a:rPr lang="es-E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Pioneros en el Hemisferio Sur</a:t>
            </a:r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E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768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MOLINO con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215" y="1841500"/>
            <a:ext cx="5420783" cy="41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350490" y="274638"/>
            <a:ext cx="6786754" cy="1143000"/>
          </a:xfrm>
        </p:spPr>
        <p:txBody>
          <a:bodyPr/>
          <a:lstStyle/>
          <a:p>
            <a:pPr eaLnBrk="1" hangingPunct="1"/>
            <a:r>
              <a:rPr lang="es-ES" sz="4000" dirty="0" smtClean="0"/>
              <a:t>La Industria Eólica Argentina está en marcha</a:t>
            </a:r>
          </a:p>
        </p:txBody>
      </p:sp>
      <p:pic>
        <p:nvPicPr>
          <p:cNvPr id="19460" name="Picture 4" descr="DSC_01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97" y="2760662"/>
            <a:ext cx="5221288" cy="322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928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abr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068514"/>
            <a:ext cx="4664075" cy="271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 descr="Fabrica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40" y="3644900"/>
            <a:ext cx="4445661" cy="259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>
          <a:xfrm>
            <a:off x="350490" y="274638"/>
            <a:ext cx="6786753" cy="1143000"/>
          </a:xfrm>
          <a:noFill/>
        </p:spPr>
        <p:txBody>
          <a:bodyPr/>
          <a:lstStyle/>
          <a:p>
            <a:pPr eaLnBrk="1" hangingPunct="1"/>
            <a:r>
              <a:rPr lang="es-ES" sz="4000" dirty="0" smtClean="0"/>
              <a:t>La Industria Eólica Argentina está en marcha</a:t>
            </a:r>
          </a:p>
        </p:txBody>
      </p:sp>
    </p:spTree>
    <p:extLst>
      <p:ext uri="{BB962C8B-B14F-4D97-AF65-F5344CB8AC3E}">
        <p14:creationId xmlns:p14="http://schemas.microsoft.com/office/powerpoint/2010/main" val="189632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sica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28" y="4000500"/>
            <a:ext cx="4364831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 descr="sica-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1" y="2924175"/>
            <a:ext cx="4364831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Tor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123" y="1916113"/>
            <a:ext cx="3327796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ctangle 5"/>
          <p:cNvSpPr>
            <a:spLocks noGrp="1" noChangeArrowheads="1"/>
          </p:cNvSpPr>
          <p:nvPr>
            <p:ph type="title"/>
          </p:nvPr>
        </p:nvSpPr>
        <p:spPr>
          <a:xfrm>
            <a:off x="271728" y="260648"/>
            <a:ext cx="6709498" cy="1143000"/>
          </a:xfrm>
          <a:noFill/>
        </p:spPr>
        <p:txBody>
          <a:bodyPr/>
          <a:lstStyle/>
          <a:p>
            <a:pPr eaLnBrk="1" hangingPunct="1"/>
            <a:r>
              <a:rPr lang="es-ES" sz="4000" dirty="0" smtClean="0"/>
              <a:t>La Industria Eólica Argentina está en marcha</a:t>
            </a:r>
          </a:p>
        </p:txBody>
      </p:sp>
    </p:spTree>
    <p:extLst>
      <p:ext uri="{BB962C8B-B14F-4D97-AF65-F5344CB8AC3E}">
        <p14:creationId xmlns:p14="http://schemas.microsoft.com/office/powerpoint/2010/main" val="102521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TAT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8" y="1952626"/>
            <a:ext cx="4263364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4" descr="transformadores potenc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718" y="2996952"/>
            <a:ext cx="49530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5"/>
          <p:cNvSpPr>
            <a:spLocks noGrp="1" noChangeArrowheads="1"/>
          </p:cNvSpPr>
          <p:nvPr>
            <p:ph type="title"/>
          </p:nvPr>
        </p:nvSpPr>
        <p:spPr>
          <a:xfrm>
            <a:off x="272482" y="274638"/>
            <a:ext cx="6708744" cy="1143000"/>
          </a:xfrm>
          <a:noFill/>
        </p:spPr>
        <p:txBody>
          <a:bodyPr/>
          <a:lstStyle/>
          <a:p>
            <a:pPr eaLnBrk="1" hangingPunct="1"/>
            <a:r>
              <a:rPr lang="es-ES" sz="4000" dirty="0" smtClean="0"/>
              <a:t>La Industria Eólica Argentina está en marcha</a:t>
            </a:r>
          </a:p>
        </p:txBody>
      </p:sp>
    </p:spTree>
    <p:extLst>
      <p:ext uri="{BB962C8B-B14F-4D97-AF65-F5344CB8AC3E}">
        <p14:creationId xmlns:p14="http://schemas.microsoft.com/office/powerpoint/2010/main" val="225062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414338"/>
            <a:ext cx="8915400" cy="1143000"/>
          </a:xfrm>
        </p:spPr>
        <p:txBody>
          <a:bodyPr/>
          <a:lstStyle/>
          <a:p>
            <a:pPr eaLnBrk="1" hangingPunct="1"/>
            <a:r>
              <a:rPr lang="es-ES" smtClean="0"/>
              <a:t>Cadena de valor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497" y="1484785"/>
            <a:ext cx="8915400" cy="72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s-ES" sz="2000" b="1" dirty="0" smtClean="0"/>
              <a:t>Integran el clúster empresas pymes de calderería pesada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ES" sz="2000" b="1" dirty="0" smtClean="0"/>
              <a:t>que fabrican torres, anillos de fundación, estructuras metálicas:</a:t>
            </a:r>
          </a:p>
          <a:p>
            <a:pPr eaLnBrk="1" hangingPunct="1">
              <a:lnSpc>
                <a:spcPct val="90000"/>
              </a:lnSpc>
            </a:pPr>
            <a:endParaRPr lang="es-ES" sz="2800" dirty="0" smtClean="0"/>
          </a:p>
        </p:txBody>
      </p:sp>
      <p:grpSp>
        <p:nvGrpSpPr>
          <p:cNvPr id="2" name="1 Grupo"/>
          <p:cNvGrpSpPr/>
          <p:nvPr/>
        </p:nvGrpSpPr>
        <p:grpSpPr>
          <a:xfrm>
            <a:off x="37836" y="2708276"/>
            <a:ext cx="9868165" cy="4149725"/>
            <a:chOff x="34925" y="2708275"/>
            <a:chExt cx="9109075" cy="4149725"/>
          </a:xfrm>
        </p:grpSpPr>
        <p:pic>
          <p:nvPicPr>
            <p:cNvPr id="23557" name="Picture 5" descr="bas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25" y="2708275"/>
              <a:ext cx="1439863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8" name="Picture 7" descr="CALVIÑ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150" y="3933825"/>
              <a:ext cx="3744913" cy="644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9" name="Picture 8" descr="SIC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6075" y="5013325"/>
              <a:ext cx="2447925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0" name="Picture 10" descr="SECIN S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263" y="5084763"/>
              <a:ext cx="1316038" cy="677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1" name="Picture 11" descr="VMC REFRIGERACIÓN S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0961" y="5853112"/>
              <a:ext cx="1382713" cy="828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2" name="Picture 12" descr="FERMA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0288" y="2708275"/>
              <a:ext cx="1047750" cy="1011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3" name="Picture 13" descr="TANDANOR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650" y="5734050"/>
              <a:ext cx="1058863" cy="898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4" name="Picture 14" descr="EMU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250" y="2781300"/>
              <a:ext cx="1225550" cy="831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5" name="Picture 15" descr="FIMACO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675" y="2979738"/>
              <a:ext cx="1806575" cy="593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6" name="Picture 16" descr="infa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388" y="3933825"/>
              <a:ext cx="14478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7" name="Picture 17" descr="Prema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8038" y="4724400"/>
              <a:ext cx="1477963" cy="781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8" name="Picture 21" descr="Gonella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363" y="2852738"/>
              <a:ext cx="2376488" cy="773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3570" name="Group 30"/>
            <p:cNvGrpSpPr>
              <a:grpSpLocks/>
            </p:cNvGrpSpPr>
            <p:nvPr/>
          </p:nvGrpSpPr>
          <p:grpSpPr bwMode="auto">
            <a:xfrm>
              <a:off x="5940425" y="3716338"/>
              <a:ext cx="3203575" cy="1114425"/>
              <a:chOff x="3742" y="2341"/>
              <a:chExt cx="2018" cy="702"/>
            </a:xfrm>
          </p:grpSpPr>
          <p:sp>
            <p:nvSpPr>
              <p:cNvPr id="23573" name="Text Box 29"/>
              <p:cNvSpPr txBox="1">
                <a:spLocks noChangeArrowheads="1"/>
              </p:cNvSpPr>
              <p:nvPr/>
            </p:nvSpPr>
            <p:spPr bwMode="auto">
              <a:xfrm>
                <a:off x="3742" y="2478"/>
                <a:ext cx="2018" cy="49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endParaRPr lang="es-ES"/>
              </a:p>
              <a:p>
                <a:pPr eaLnBrk="1" hangingPunct="1">
                  <a:spcBef>
                    <a:spcPct val="50000"/>
                  </a:spcBef>
                </a:pPr>
                <a:endParaRPr lang="es-ES"/>
              </a:p>
            </p:txBody>
          </p:sp>
          <p:pic>
            <p:nvPicPr>
              <p:cNvPr id="23574" name="Picture 28" descr="MI-SA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42" y="2341"/>
                <a:ext cx="1855" cy="7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3571" name="Picture 32" descr="poliposte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825" y="4868863"/>
              <a:ext cx="2924175" cy="723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2" name="Picture 33" descr="logo_tycsa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8538" y="5676900"/>
              <a:ext cx="1130300" cy="1181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9476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Integrantes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B05FB0-127F-4B7D-BB6B-2F988EF3EF46}" type="slidenum">
              <a:rPr lang="es-ES_tradnl" smtClean="0"/>
              <a:pPr>
                <a:defRPr/>
              </a:pPr>
              <a:t>3</a:t>
            </a:fld>
            <a:endParaRPr lang="es-ES_tradnl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28229" y="1484784"/>
            <a:ext cx="8915400" cy="348917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s-ES" sz="3600" dirty="0" smtClean="0"/>
              <a:t>El Clúster Eólico Argentino está abierto a las </a:t>
            </a:r>
            <a:r>
              <a:rPr lang="es-ES" sz="3600" b="1" i="1" u="sng" dirty="0" smtClean="0"/>
              <a:t>empresas de capital nacional</a:t>
            </a:r>
            <a:r>
              <a:rPr lang="es-ES" sz="3600" dirty="0" smtClean="0"/>
              <a:t> que integren la cadena de valor eólica.</a:t>
            </a:r>
          </a:p>
          <a:p>
            <a:pPr marL="0" indent="0" eaLnBrk="1" hangingPunct="1">
              <a:buNone/>
            </a:pPr>
            <a:endParaRPr lang="es-ES" sz="3600" dirty="0" smtClean="0"/>
          </a:p>
          <a:p>
            <a:pPr eaLnBrk="1" hangingPunct="1"/>
            <a:r>
              <a:rPr lang="es-ES" sz="3600" dirty="0" smtClean="0"/>
              <a:t>Hoy cuenta con 64 participantes activos, que son el emergente de una cadena de valor conformada por más de 200 empresas.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4664968" y="6214970"/>
            <a:ext cx="10741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000" b="1" dirty="0" smtClean="0">
                <a:solidFill>
                  <a:schemeClr val="bg1"/>
                </a:solidFill>
                <a:latin typeface="+mn-lt"/>
              </a:rPr>
              <a:t>Auspicia</a:t>
            </a:r>
            <a:endParaRPr lang="es-ES_tradnl" sz="20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128" y="5972051"/>
            <a:ext cx="3391374" cy="8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34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4729" y="2060576"/>
            <a:ext cx="89154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s-ES" sz="2600" smtClean="0"/>
              <a:t>También los fabricantes de transformadores:</a:t>
            </a:r>
          </a:p>
        </p:txBody>
      </p:sp>
      <p:sp>
        <p:nvSpPr>
          <p:cNvPr id="24579" name="Rectangle 5"/>
          <p:cNvSpPr>
            <a:spLocks noGrp="1" noChangeArrowheads="1"/>
          </p:cNvSpPr>
          <p:nvPr>
            <p:ph type="title"/>
          </p:nvPr>
        </p:nvSpPr>
        <p:spPr>
          <a:xfrm>
            <a:off x="1129904" y="333375"/>
            <a:ext cx="8915400" cy="1143000"/>
          </a:xfrm>
          <a:noFill/>
        </p:spPr>
        <p:txBody>
          <a:bodyPr/>
          <a:lstStyle/>
          <a:p>
            <a:pPr eaLnBrk="1" hangingPunct="1"/>
            <a:r>
              <a:rPr lang="es-ES" smtClean="0"/>
              <a:t>Cadena de valor</a:t>
            </a:r>
          </a:p>
        </p:txBody>
      </p:sp>
      <p:sp>
        <p:nvSpPr>
          <p:cNvPr id="24580" name="AutoShape 11" descr="Argeltra?number=25088193&amp;part=1"/>
          <p:cNvSpPr>
            <a:spLocks noChangeAspect="1" noChangeArrowheads="1"/>
          </p:cNvSpPr>
          <p:nvPr/>
        </p:nvSpPr>
        <p:spPr bwMode="auto">
          <a:xfrm>
            <a:off x="4483497" y="3000375"/>
            <a:ext cx="940726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4581" name="AutoShape 13" descr="Argeltra?number=25088193&amp;part=1"/>
          <p:cNvSpPr>
            <a:spLocks noChangeAspect="1" noChangeArrowheads="1"/>
          </p:cNvSpPr>
          <p:nvPr/>
        </p:nvSpPr>
        <p:spPr bwMode="auto">
          <a:xfrm>
            <a:off x="4483497" y="3000375"/>
            <a:ext cx="940726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grpSp>
        <p:nvGrpSpPr>
          <p:cNvPr id="2" name="1 Grupo"/>
          <p:cNvGrpSpPr/>
          <p:nvPr/>
        </p:nvGrpSpPr>
        <p:grpSpPr>
          <a:xfrm>
            <a:off x="205515" y="2997201"/>
            <a:ext cx="8637655" cy="3074987"/>
            <a:chOff x="189706" y="2997200"/>
            <a:chExt cx="7973220" cy="3074987"/>
          </a:xfrm>
        </p:grpSpPr>
        <p:pic>
          <p:nvPicPr>
            <p:cNvPr id="24583" name="Picture 6" descr="ARTRAN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875" y="3141663"/>
              <a:ext cx="1697038" cy="687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4" name="Picture 7" descr="FOHAMA ELECTROMECANICA 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2988" y="4221163"/>
              <a:ext cx="1073150" cy="812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5" name="Picture 8" descr="TADEO CZERWENY 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706" y="5407025"/>
              <a:ext cx="2325688" cy="663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6" name="Picture 9" descr="TUBOS TRANS ELECTRIC S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2138" y="5407025"/>
              <a:ext cx="2378075" cy="544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7" name="Picture 14" descr="rgeltr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550" y="3141663"/>
              <a:ext cx="762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8" name="Picture 15" descr="Mayo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125" y="4078288"/>
              <a:ext cx="1087438" cy="941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9" name="Picture 16" descr="Los Conce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2138" y="4365625"/>
              <a:ext cx="2876550" cy="619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90" name="Picture 17" descr="CAT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363" y="3213100"/>
              <a:ext cx="1819275" cy="550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91" name="Picture 18" descr="logo faraday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4388" y="2997200"/>
              <a:ext cx="998538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92" name="Picture 19" descr="Vasile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6919" y="5119687"/>
              <a:ext cx="1304925" cy="95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3123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title"/>
          </p:nvPr>
        </p:nvSpPr>
        <p:spPr>
          <a:xfrm>
            <a:off x="1107546" y="274638"/>
            <a:ext cx="8915400" cy="1143000"/>
          </a:xfrm>
          <a:noFill/>
        </p:spPr>
        <p:txBody>
          <a:bodyPr/>
          <a:lstStyle/>
          <a:p>
            <a:pPr eaLnBrk="1" hangingPunct="1"/>
            <a:r>
              <a:rPr lang="es-ES" smtClean="0"/>
              <a:t>Cadena de valor</a:t>
            </a:r>
          </a:p>
        </p:txBody>
      </p:sp>
      <p:sp>
        <p:nvSpPr>
          <p:cNvPr id="25603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584729" y="1844676"/>
            <a:ext cx="8915400" cy="720725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sz="2000" smtClean="0"/>
              <a:t>Y de Celdas, Seccionadores, Tableros, Cables, Electrónica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sz="2000" smtClean="0"/>
              <a:t>de Potencia y demás Componentes Eléctricos:</a:t>
            </a:r>
          </a:p>
          <a:p>
            <a:pPr eaLnBrk="1" hangingPunct="1">
              <a:lnSpc>
                <a:spcPct val="80000"/>
              </a:lnSpc>
            </a:pPr>
            <a:endParaRPr lang="es-ES" sz="2000" smtClean="0"/>
          </a:p>
        </p:txBody>
      </p:sp>
      <p:grpSp>
        <p:nvGrpSpPr>
          <p:cNvPr id="2" name="1 Grupo"/>
          <p:cNvGrpSpPr/>
          <p:nvPr/>
        </p:nvGrpSpPr>
        <p:grpSpPr>
          <a:xfrm>
            <a:off x="-1" y="2557463"/>
            <a:ext cx="9711663" cy="4097339"/>
            <a:chOff x="179388" y="2560638"/>
            <a:chExt cx="8964612" cy="4097339"/>
          </a:xfrm>
        </p:grpSpPr>
        <p:pic>
          <p:nvPicPr>
            <p:cNvPr id="25605" name="Picture 9" descr="Zolod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263" y="5819777"/>
              <a:ext cx="93345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6" name="Picture 10" descr="Industria basic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6182" y="4225926"/>
              <a:ext cx="1428750" cy="80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7" name="Picture 11" descr="marlew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3863" y="4868863"/>
              <a:ext cx="1895475" cy="66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8" name="Picture 12" descr="lag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1675" y="4422777"/>
              <a:ext cx="2092325" cy="712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9" name="Picture 13" descr="AEA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388" y="2565401"/>
              <a:ext cx="1663700" cy="620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0" name="Picture 14" descr="EMA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7763" y="2614613"/>
              <a:ext cx="1822450" cy="627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1" name="Picture 15" descr="nollMANN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6237288"/>
              <a:ext cx="2487612" cy="417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2" name="Picture 16" descr="Mayerli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263" y="5131594"/>
              <a:ext cx="1666875" cy="51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3" name="Picture 17" descr="famI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9925" y="3548063"/>
              <a:ext cx="1843087" cy="541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4" name="Picture 18" descr="Exemys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738" y="3355976"/>
              <a:ext cx="1498600" cy="500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5" name="Picture 19" descr="emprel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0863" y="2560638"/>
              <a:ext cx="973137" cy="868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6" name="Picture 20" descr="icsa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3025" y="3975102"/>
              <a:ext cx="1457325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8" name="Picture 22" descr="MOTORTECH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5819777"/>
              <a:ext cx="2771775" cy="293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9" name="Picture 23" descr="aSSisi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5163" y="2636838"/>
              <a:ext cx="2636837" cy="392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20" name="Picture 24" descr="LEYDEN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274" y="4767263"/>
              <a:ext cx="2393950" cy="728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21" name="Picture 25" descr="ENERGIT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750" y="3355976"/>
              <a:ext cx="15875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22" name="Picture 26" descr="HT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982" y="4005263"/>
              <a:ext cx="1331912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23" name="Picture 29" descr="Eurotechnics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7413" y="3355976"/>
              <a:ext cx="1838325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24" name="Picture 30" descr="tecna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8525" y="5961063"/>
              <a:ext cx="150495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25" name="Picture 31" descr="fapa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1500" y="3395663"/>
              <a:ext cx="1119187" cy="765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26" name="Picture 34" descr="deep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2636838"/>
              <a:ext cx="1536700" cy="43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2 Imagen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130" y="4089402"/>
            <a:ext cx="2108204" cy="52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74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07546" y="274638"/>
            <a:ext cx="8915400" cy="1143000"/>
          </a:xfrm>
          <a:noFill/>
        </p:spPr>
        <p:txBody>
          <a:bodyPr/>
          <a:lstStyle/>
          <a:p>
            <a:pPr eaLnBrk="1" hangingPunct="1"/>
            <a:r>
              <a:rPr lang="es-ES" smtClean="0"/>
              <a:t>Cadena de valor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916114"/>
            <a:ext cx="8915400" cy="720725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sz="2400" smtClean="0"/>
              <a:t>Y de otros rubros: Materiales compuestos. Mecanizado y fundición. Equipos de elevación. Máquinas especiales.</a:t>
            </a:r>
          </a:p>
          <a:p>
            <a:pPr eaLnBrk="1" hangingPunct="1">
              <a:lnSpc>
                <a:spcPct val="80000"/>
              </a:lnSpc>
            </a:pPr>
            <a:endParaRPr lang="es-ES" sz="2400" smtClean="0"/>
          </a:p>
        </p:txBody>
      </p:sp>
      <p:grpSp>
        <p:nvGrpSpPr>
          <p:cNvPr id="2" name="1 Grupo"/>
          <p:cNvGrpSpPr/>
          <p:nvPr/>
        </p:nvGrpSpPr>
        <p:grpSpPr>
          <a:xfrm>
            <a:off x="49338" y="2607470"/>
            <a:ext cx="9078781" cy="4250531"/>
            <a:chOff x="45542" y="2607469"/>
            <a:chExt cx="8380413" cy="4250531"/>
          </a:xfrm>
        </p:grpSpPr>
        <p:pic>
          <p:nvPicPr>
            <p:cNvPr id="26629" name="Picture 25" descr="aba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05" y="2607469"/>
              <a:ext cx="1504950" cy="1009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0" name="Picture 29" descr="c Y 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3467" y="2894806"/>
              <a:ext cx="2070100" cy="69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1" name="Picture 30" descr="ITP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7517" y="2894806"/>
              <a:ext cx="1468438" cy="925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2" name="Picture 31" descr="regnicol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42" y="5199856"/>
              <a:ext cx="2489200" cy="614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3" name="Picture 33" descr="poliresinas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2480" y="4263231"/>
              <a:ext cx="2297113" cy="835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4" name="Picture 38" descr="FSC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1392" y="2607469"/>
              <a:ext cx="1562100" cy="134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5" name="Picture 39" descr="MEI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42" y="4047331"/>
              <a:ext cx="2543175" cy="904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6" name="Picture 41" descr="NCD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8292" y="4263231"/>
              <a:ext cx="2705100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7" name="Picture 42" descr="tecmes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5497" y="5962674"/>
              <a:ext cx="863600" cy="75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8" name="Picture 44" descr="Logo Sullair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5267" y="5260181"/>
              <a:ext cx="2990850" cy="219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9" name="Picture 45" descr="Tecmaco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8010" y="5770563"/>
              <a:ext cx="2125663" cy="1087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984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0" y="2204864"/>
            <a:ext cx="4614201" cy="1828800"/>
          </a:xfrm>
        </p:spPr>
        <p:txBody>
          <a:bodyPr/>
          <a:lstStyle/>
          <a:p>
            <a:pPr eaLnBrk="1" hangingPunct="1"/>
            <a:r>
              <a:rPr lang="es-ES" dirty="0" smtClean="0"/>
              <a:t>La Cadena de valor está preparada</a:t>
            </a:r>
          </a:p>
        </p:txBody>
      </p:sp>
      <p:pic>
        <p:nvPicPr>
          <p:cNvPr id="28675" name="Picture 4" descr="Original Banner Aero 190x9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402" y="332656"/>
            <a:ext cx="3348015" cy="652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1777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Ley 27.191  / Decreto 531-2016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4EF1CD-458B-46AC-843A-36EB3DF3BF89}" type="slidenum">
              <a:rPr lang="es-ES_tradnl" smtClean="0"/>
              <a:pPr>
                <a:defRPr/>
              </a:pPr>
              <a:t>4</a:t>
            </a:fld>
            <a:endParaRPr lang="es-ES_tradnl" dirty="0"/>
          </a:p>
        </p:txBody>
      </p:sp>
      <p:pic>
        <p:nvPicPr>
          <p:cNvPr id="7" name="6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600" y="2204864"/>
            <a:ext cx="7128792" cy="3488558"/>
          </a:xfrm>
        </p:spPr>
      </p:pic>
    </p:spTree>
    <p:extLst>
      <p:ext uri="{BB962C8B-B14F-4D97-AF65-F5344CB8AC3E}">
        <p14:creationId xmlns:p14="http://schemas.microsoft.com/office/powerpoint/2010/main" val="395278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Impacto de la determinación del componente nacional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571612"/>
            <a:ext cx="9906000" cy="4525963"/>
          </a:xfrm>
        </p:spPr>
        <p:txBody>
          <a:bodyPr/>
          <a:lstStyle/>
          <a:p>
            <a:r>
              <a:rPr lang="es-ES" sz="2400" dirty="0" smtClean="0"/>
              <a:t>Registro de proveedores (contenido nacional)</a:t>
            </a:r>
          </a:p>
          <a:p>
            <a:r>
              <a:rPr lang="es-ES" sz="2400" dirty="0" smtClean="0"/>
              <a:t>Determinación de contenido entre 30% y 60%. Exclusiones  </a:t>
            </a:r>
            <a:r>
              <a:rPr lang="es-ES" sz="2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(Art 6 LEY  y Res. </a:t>
            </a:r>
            <a:r>
              <a:rPr lang="es-ES" sz="2400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Inc</a:t>
            </a:r>
            <a:r>
              <a:rPr lang="es-ES" sz="2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 6)</a:t>
            </a:r>
          </a:p>
          <a:p>
            <a:r>
              <a:rPr lang="es-ES" sz="2400" dirty="0" smtClean="0"/>
              <a:t>Verificación y control del contenido nacional para el certificado fiscal del 20%. </a:t>
            </a:r>
            <a:r>
              <a:rPr lang="es-ES" sz="2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(Inc. 6 Res)</a:t>
            </a:r>
          </a:p>
          <a:p>
            <a:r>
              <a:rPr lang="es-ES" sz="2400" dirty="0" smtClean="0"/>
              <a:t>FODER: se asigna prioritariamente a los proyectos con mayor integración nacional </a:t>
            </a:r>
            <a:r>
              <a:rPr lang="es-ES" sz="2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(art 7 </a:t>
            </a:r>
            <a:r>
              <a:rPr lang="es-ES" sz="2400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inc</a:t>
            </a:r>
            <a:r>
              <a:rPr lang="es-ES" sz="2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 5.c LEY)</a:t>
            </a:r>
          </a:p>
          <a:p>
            <a:r>
              <a:rPr lang="es-ES" sz="2400" dirty="0" smtClean="0"/>
              <a:t>IMPORTACION: determinación de lo no producido. </a:t>
            </a:r>
            <a:r>
              <a:rPr lang="es-ES" sz="2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( Art 14 Ley / Res.)</a:t>
            </a:r>
          </a:p>
          <a:p>
            <a:r>
              <a:rPr lang="es-ES" sz="2400" dirty="0" smtClean="0"/>
              <a:t>Asistencia al ME en la Precalificación de proyectos.  </a:t>
            </a:r>
          </a:p>
          <a:p>
            <a:endParaRPr lang="es-ES" sz="2400" dirty="0" smtClean="0"/>
          </a:p>
          <a:p>
            <a:pPr>
              <a:buNone/>
            </a:pPr>
            <a:endParaRPr lang="es-ES" sz="24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4EF1CD-458B-46AC-843A-36EB3DF3BF89}" type="slidenum">
              <a:rPr lang="es-ES_tradnl" smtClean="0"/>
              <a:pPr>
                <a:defRPr/>
              </a:pPr>
              <a:t>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6119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Registro de Proveedores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Mapeo Industrial de la industria eólica.</a:t>
            </a:r>
          </a:p>
          <a:p>
            <a:r>
              <a:rPr lang="es-AR" dirty="0" smtClean="0"/>
              <a:t>Apertura por posiciones para facilitar mecanismo de trabajo.</a:t>
            </a:r>
          </a:p>
          <a:p>
            <a:r>
              <a:rPr lang="es-AR" dirty="0" smtClean="0"/>
              <a:t>Comprobación de la capacidad técnica.</a:t>
            </a:r>
          </a:p>
          <a:p>
            <a:r>
              <a:rPr lang="es-AR" dirty="0" smtClean="0"/>
              <a:t>Certificación de capacidad productiva.</a:t>
            </a:r>
          </a:p>
          <a:p>
            <a:endParaRPr lang="es-AR" dirty="0" smtClean="0"/>
          </a:p>
          <a:p>
            <a:pPr algn="ctr">
              <a:buNone/>
            </a:pPr>
            <a:r>
              <a:rPr lang="es-AR" b="1" dirty="0" smtClean="0">
                <a:solidFill>
                  <a:srgbClr val="FFFF00"/>
                </a:solidFill>
              </a:rPr>
              <a:t>DETERMINACIÓN DE LAS REDUCCIONES DEL 60% HASTA EL 30%</a:t>
            </a:r>
            <a:endParaRPr lang="es-AR" b="1" dirty="0">
              <a:solidFill>
                <a:srgbClr val="FFFF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4EF1CD-458B-46AC-843A-36EB3DF3BF89}" type="slidenum">
              <a:rPr lang="es-ES_tradnl" smtClean="0"/>
              <a:pPr>
                <a:defRPr/>
              </a:pPr>
              <a:t>6</a:t>
            </a:fld>
            <a:endParaRPr lang="es-ES_tradnl"/>
          </a:p>
        </p:txBody>
      </p:sp>
      <p:sp>
        <p:nvSpPr>
          <p:cNvPr id="5" name="4 Flecha abajo"/>
          <p:cNvSpPr/>
          <p:nvPr/>
        </p:nvSpPr>
        <p:spPr>
          <a:xfrm>
            <a:off x="4595810" y="4572008"/>
            <a:ext cx="642942" cy="428628"/>
          </a:xfrm>
          <a:prstGeom prst="down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Foder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Análisis de información de contenido nacional de cada proyecto.</a:t>
            </a:r>
          </a:p>
          <a:p>
            <a:r>
              <a:rPr lang="es-ES" dirty="0" smtClean="0"/>
              <a:t>Comprobación de que existe industria nacional.</a:t>
            </a:r>
          </a:p>
          <a:p>
            <a:r>
              <a:rPr lang="es-ES" dirty="0" smtClean="0"/>
              <a:t>Verificación y Control del cumplimiento.</a:t>
            </a:r>
          </a:p>
          <a:p>
            <a:endParaRPr lang="es-ES" dirty="0" smtClean="0"/>
          </a:p>
          <a:p>
            <a:pPr algn="ctr">
              <a:buNone/>
            </a:pPr>
            <a:r>
              <a:rPr lang="es-ES" b="1" dirty="0" smtClean="0">
                <a:solidFill>
                  <a:srgbClr val="FFFF00"/>
                </a:solidFill>
              </a:rPr>
              <a:t>ASEGURAR EL CUMPLIMIENTO DE USO DE FONDOS SEGÚN LEY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4EF1CD-458B-46AC-843A-36EB3DF3BF89}" type="slidenum">
              <a:rPr lang="es-ES_tradnl" smtClean="0"/>
              <a:pPr>
                <a:defRPr/>
              </a:pPr>
              <a:t>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767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Una visión del país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B05FB0-127F-4B7D-BB6B-2F988EF3EF46}" type="slidenum">
              <a:rPr lang="es-ES_tradnl" smtClean="0"/>
              <a:pPr>
                <a:defRPr/>
              </a:pPr>
              <a:t>8</a:t>
            </a:fld>
            <a:endParaRPr lang="es-ES_tradnl"/>
          </a:p>
        </p:txBody>
      </p:sp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428374" y="1772816"/>
            <a:ext cx="8815383" cy="375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s-ES" sz="2800" b="1" dirty="0" smtClean="0">
                <a:solidFill>
                  <a:schemeClr val="bg1"/>
                </a:solidFill>
              </a:rPr>
              <a:t>Lo que derraman la renta agraria, minera y petrolera no es suficiente para ofrecer trabajo digno a 42 millones de compatriotas</a:t>
            </a:r>
            <a:endParaRPr lang="es-ES" sz="2800" b="1" i="1" u="sng" dirty="0">
              <a:solidFill>
                <a:schemeClr val="bg1"/>
              </a:solidFill>
              <a:uFill>
                <a:solidFill>
                  <a:schemeClr val="bg1"/>
                </a:solidFill>
              </a:uFill>
            </a:endParaRPr>
          </a:p>
          <a:p>
            <a:pPr algn="just">
              <a:spcBef>
                <a:spcPct val="50000"/>
              </a:spcBef>
              <a:defRPr/>
            </a:pPr>
            <a:r>
              <a:rPr lang="es-ES" sz="2800" b="1" dirty="0" smtClean="0">
                <a:solidFill>
                  <a:schemeClr val="bg1"/>
                </a:solidFill>
              </a:rPr>
              <a:t>Debemos apostar a un sólido y sustentable desarrollo de la industria nacional.</a:t>
            </a:r>
          </a:p>
          <a:p>
            <a:pPr algn="ctr">
              <a:spcBef>
                <a:spcPct val="50000"/>
              </a:spcBef>
              <a:defRPr/>
            </a:pPr>
            <a:r>
              <a:rPr lang="es-ES" sz="2800" b="1" i="1" u="sng" dirty="0" smtClean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rPr>
              <a:t>Hay que agregar valor industrial en todos </a:t>
            </a:r>
          </a:p>
          <a:p>
            <a:pPr algn="ctr">
              <a:spcBef>
                <a:spcPct val="50000"/>
              </a:spcBef>
              <a:defRPr/>
            </a:pPr>
            <a:r>
              <a:rPr lang="es-ES" sz="2800" b="1" i="1" u="sng" dirty="0" smtClean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rPr>
              <a:t>los eslabones de la cadenas productivas.</a:t>
            </a:r>
            <a:endParaRPr lang="es-ES" sz="2800" b="1" i="1" u="sng" dirty="0">
              <a:solidFill>
                <a:schemeClr val="bg1"/>
              </a:solidFill>
              <a:uFill>
                <a:solidFill>
                  <a:schemeClr val="bg1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419987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36" y="3808315"/>
            <a:ext cx="8848328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7 CuadroTexto"/>
          <p:cNvSpPr txBox="1">
            <a:spLocks noChangeArrowheads="1"/>
          </p:cNvSpPr>
          <p:nvPr/>
        </p:nvSpPr>
        <p:spPr bwMode="auto">
          <a:xfrm>
            <a:off x="528836" y="1916832"/>
            <a:ext cx="874342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3200" b="1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Proyectos e ingeniería de bienes de capital</a:t>
            </a:r>
          </a:p>
          <a:p>
            <a:pPr algn="ctr"/>
            <a:r>
              <a:rPr lang="es-ES_tradnl" sz="3200" b="1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Equipos no seriados y/o especiales</a:t>
            </a:r>
          </a:p>
          <a:p>
            <a:pPr algn="ctr"/>
            <a:r>
              <a:rPr lang="es-ES_tradnl" sz="3200" b="1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Plantas Llave en Mano 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974558" y="5805489"/>
            <a:ext cx="34323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Fuente: ADIMRA</a:t>
            </a:r>
            <a:endParaRPr lang="es-AR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dirty="0"/>
              <a:t>Empresas de Capital Nacional</a:t>
            </a:r>
            <a:br>
              <a:rPr lang="es-ES_tradnl" dirty="0"/>
            </a:br>
            <a:r>
              <a:rPr lang="es-ES_tradnl" dirty="0"/>
              <a:t>Fábricas de </a:t>
            </a:r>
            <a:r>
              <a:rPr lang="es-ES_tradnl" dirty="0" smtClean="0"/>
              <a:t>Fábricas</a:t>
            </a:r>
            <a:endParaRPr lang="es-A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23F08F-4563-48E6-A1B9-7B2F5A6B385A}" type="slidenum">
              <a:rPr lang="es-ES_tradnl" smtClean="0"/>
              <a:pPr>
                <a:defRPr/>
              </a:pPr>
              <a:t>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0933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1130</TotalTime>
  <Words>849</Words>
  <Application>Microsoft Office PowerPoint</Application>
  <PresentationFormat>A4 (210 x 297 mm)</PresentationFormat>
  <Paragraphs>156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4" baseType="lpstr">
      <vt:lpstr>Tema de Office</vt:lpstr>
      <vt:lpstr>Presentación de PowerPoint</vt:lpstr>
      <vt:lpstr>Presentación de PowerPoint</vt:lpstr>
      <vt:lpstr>Integrantes</vt:lpstr>
      <vt:lpstr>Ley 27.191  / Decreto 531-2016</vt:lpstr>
      <vt:lpstr>Impacto de la determinación del componente nacional</vt:lpstr>
      <vt:lpstr>Registro de Proveedores</vt:lpstr>
      <vt:lpstr>Foder</vt:lpstr>
      <vt:lpstr>Una visión del país </vt:lpstr>
      <vt:lpstr>Empresas de Capital Nacional Fábricas de Fábricas</vt:lpstr>
      <vt:lpstr>Intensivo en mano de obra</vt:lpstr>
      <vt:lpstr>Sustitución de importaciones</vt:lpstr>
      <vt:lpstr>Energía eólica, una oportunidad  ESTRATÉGICA </vt:lpstr>
      <vt:lpstr>Argentina cuenta con  el recurso natural</vt:lpstr>
      <vt:lpstr>Nos proponemos…</vt:lpstr>
      <vt:lpstr>Ventajas específicas</vt:lpstr>
      <vt:lpstr>Ahorro de Divisas  Con desarrollo tecnológico</vt:lpstr>
      <vt:lpstr>Generación de empleo </vt:lpstr>
      <vt:lpstr>Exportaciones de Alto valor agregado tecnológico</vt:lpstr>
      <vt:lpstr>Transferencia de tecnología: ¿a través de equipos importados?</vt:lpstr>
      <vt:lpstr>Proyecciones en Argentina </vt:lpstr>
      <vt:lpstr>Demanda en la región</vt:lpstr>
      <vt:lpstr>Desarrolladores de Parques Eólicos</vt:lpstr>
      <vt:lpstr>La industria nacional tiene el recurso tecnológico</vt:lpstr>
      <vt:lpstr>Pioneros en el Hemisferio Sur </vt:lpstr>
      <vt:lpstr>La Industria Eólica Argentina está en marcha</vt:lpstr>
      <vt:lpstr>La Industria Eólica Argentina está en marcha</vt:lpstr>
      <vt:lpstr>La Industria Eólica Argentina está en marcha</vt:lpstr>
      <vt:lpstr>La Industria Eólica Argentina está en marcha</vt:lpstr>
      <vt:lpstr>Cadena de valor</vt:lpstr>
      <vt:lpstr>Cadena de valor</vt:lpstr>
      <vt:lpstr>Cadena de valor</vt:lpstr>
      <vt:lpstr>Cadena de valor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CIPIBIC</cp:lastModifiedBy>
  <cp:revision>192</cp:revision>
  <cp:lastPrinted>2015-10-13T21:28:56Z</cp:lastPrinted>
  <dcterms:created xsi:type="dcterms:W3CDTF">2014-11-11T12:57:27Z</dcterms:created>
  <dcterms:modified xsi:type="dcterms:W3CDTF">2016-07-20T19:32:49Z</dcterms:modified>
</cp:coreProperties>
</file>